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65" r:id="rId3"/>
    <p:sldId id="268" r:id="rId4"/>
    <p:sldId id="266" r:id="rId5"/>
    <p:sldId id="269" r:id="rId6"/>
    <p:sldId id="257" r:id="rId7"/>
    <p:sldId id="258" r:id="rId8"/>
    <p:sldId id="259" r:id="rId9"/>
    <p:sldId id="260" r:id="rId10"/>
    <p:sldId id="261" r:id="rId11"/>
    <p:sldId id="270" r:id="rId12"/>
    <p:sldId id="271" r:id="rId13"/>
    <p:sldId id="272" r:id="rId14"/>
    <p:sldId id="262" r:id="rId15"/>
    <p:sldId id="263" r:id="rId16"/>
    <p:sldId id="264" r:id="rId17"/>
    <p:sldId id="273" r:id="rId18"/>
    <p:sldId id="274" r:id="rId19"/>
    <p:sldId id="275" r:id="rId20"/>
    <p:sldId id="276" r:id="rId21"/>
    <p:sldId id="278" r:id="rId22"/>
    <p:sldId id="279" r:id="rId23"/>
    <p:sldId id="277" r:id="rId24"/>
    <p:sldId id="280" r:id="rId25"/>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hr-HR" smtClean="0"/>
              <a:t>Uredite stil naslova matrice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smtClean="0"/>
              <a:t>Kliknite da biste uredili stil podnaslova matrice</a:t>
            </a:r>
            <a:endParaRPr lang="en-US" dirty="0"/>
          </a:p>
        </p:txBody>
      </p:sp>
      <p:sp>
        <p:nvSpPr>
          <p:cNvPr id="4" name="Date Placeholder 3"/>
          <p:cNvSpPr>
            <a:spLocks noGrp="1"/>
          </p:cNvSpPr>
          <p:nvPr>
            <p:ph type="dt" sz="half" idx="10"/>
          </p:nvPr>
        </p:nvSpPr>
        <p:spPr/>
        <p:txBody>
          <a:bodyPr/>
          <a:lstStyle/>
          <a:p>
            <a:fld id="{94DEDC33-4A99-4EA6-B65A-CC1DD62FBB4E}" type="datetimeFigureOut">
              <a:rPr lang="hr-HR" smtClean="0"/>
              <a:t>15.1.2025.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a:xfrm>
            <a:off x="9255346" y="2750337"/>
            <a:ext cx="1171888" cy="1356442"/>
          </a:xfrm>
        </p:spPr>
        <p:txBody>
          <a:bodyPr/>
          <a:lstStyle/>
          <a:p>
            <a:fld id="{3EE34803-BA27-423F-856C-619FBE694F69}" type="slidenum">
              <a:rPr lang="hr-HR" smtClean="0"/>
              <a:t>‹#›</a:t>
            </a:fld>
            <a:endParaRPr lang="hr-HR"/>
          </a:p>
        </p:txBody>
      </p:sp>
    </p:spTree>
    <p:extLst>
      <p:ext uri="{BB962C8B-B14F-4D97-AF65-F5344CB8AC3E}">
        <p14:creationId xmlns:p14="http://schemas.microsoft.com/office/powerpoint/2010/main" val="344924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s opiso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hr-HR" smtClean="0"/>
              <a:t>Uredite stil naslova matrice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smtClean="0"/>
              <a:t>Kliknite ikonu da biste dodali  sliku</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94DEDC33-4A99-4EA6-B65A-CC1DD62FBB4E}" type="datetimeFigureOut">
              <a:rPr lang="hr-HR" smtClean="0"/>
              <a:t>15.1.2025.</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a:xfrm>
            <a:off x="10729455" y="4711309"/>
            <a:ext cx="1154151" cy="1090789"/>
          </a:xfrm>
        </p:spPr>
        <p:txBody>
          <a:bodyPr/>
          <a:lstStyle/>
          <a:p>
            <a:fld id="{3EE34803-BA27-423F-856C-619FBE694F69}" type="slidenum">
              <a:rPr lang="hr-HR" smtClean="0"/>
              <a:t>‹#›</a:t>
            </a:fld>
            <a:endParaRPr lang="hr-HR"/>
          </a:p>
        </p:txBody>
      </p:sp>
    </p:spTree>
    <p:extLst>
      <p:ext uri="{BB962C8B-B14F-4D97-AF65-F5344CB8AC3E}">
        <p14:creationId xmlns:p14="http://schemas.microsoft.com/office/powerpoint/2010/main" val="1075247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 opi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hr-HR" smtClean="0"/>
              <a:t>Uredite stil naslova matrice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94DEDC33-4A99-4EA6-B65A-CC1DD62FBB4E}" type="datetimeFigureOut">
              <a:rPr lang="hr-HR" smtClean="0"/>
              <a:t>15.1.2025.</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a:xfrm>
            <a:off x="10729455" y="4711615"/>
            <a:ext cx="1154151" cy="1090789"/>
          </a:xfrm>
        </p:spPr>
        <p:txBody>
          <a:bodyPr/>
          <a:lstStyle/>
          <a:p>
            <a:fld id="{3EE34803-BA27-423F-856C-619FBE694F69}" type="slidenum">
              <a:rPr lang="hr-HR" smtClean="0"/>
              <a:t>‹#›</a:t>
            </a:fld>
            <a:endParaRPr lang="hr-HR"/>
          </a:p>
        </p:txBody>
      </p:sp>
    </p:spTree>
    <p:extLst>
      <p:ext uri="{BB962C8B-B14F-4D97-AF65-F5344CB8AC3E}">
        <p14:creationId xmlns:p14="http://schemas.microsoft.com/office/powerpoint/2010/main" val="2990772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s opisom">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hr-HR" smtClean="0"/>
              <a:t>Uredite stil naslova matrice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94DEDC33-4A99-4EA6-B65A-CC1DD62FBB4E}" type="datetimeFigureOut">
              <a:rPr lang="hr-HR" smtClean="0"/>
              <a:t>15.1.2025.</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a:xfrm>
            <a:off x="10729455" y="4709925"/>
            <a:ext cx="1154151" cy="1090789"/>
          </a:xfrm>
        </p:spPr>
        <p:txBody>
          <a:bodyPr/>
          <a:lstStyle/>
          <a:p>
            <a:fld id="{3EE34803-BA27-423F-856C-619FBE694F69}" type="slidenum">
              <a:rPr lang="hr-HR" smtClean="0"/>
              <a:t>‹#›</a:t>
            </a:fld>
            <a:endParaRPr lang="hr-HR"/>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3726688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s nazivom">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hr-HR" smtClean="0"/>
              <a:t>Uredite stil naslova matrice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94DEDC33-4A99-4EA6-B65A-CC1DD62FBB4E}" type="datetimeFigureOut">
              <a:rPr lang="hr-HR" smtClean="0"/>
              <a:t>15.1.2025.</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a:xfrm>
            <a:off x="10729455" y="4709925"/>
            <a:ext cx="1154151" cy="1090789"/>
          </a:xfrm>
        </p:spPr>
        <p:txBody>
          <a:bodyPr/>
          <a:lstStyle/>
          <a:p>
            <a:fld id="{3EE34803-BA27-423F-856C-619FBE694F69}" type="slidenum">
              <a:rPr lang="hr-HR" smtClean="0"/>
              <a:t>‹#›</a:t>
            </a:fld>
            <a:endParaRPr lang="hr-HR"/>
          </a:p>
        </p:txBody>
      </p:sp>
    </p:spTree>
    <p:extLst>
      <p:ext uri="{BB962C8B-B14F-4D97-AF65-F5344CB8AC3E}">
        <p14:creationId xmlns:p14="http://schemas.microsoft.com/office/powerpoint/2010/main" val="1197642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upca">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hr-HR" smtClean="0"/>
              <a:t>Uredite stil naslova matrice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3" name="Date Placeholder 2"/>
          <p:cNvSpPr>
            <a:spLocks noGrp="1"/>
          </p:cNvSpPr>
          <p:nvPr>
            <p:ph type="dt" sz="half" idx="10"/>
          </p:nvPr>
        </p:nvSpPr>
        <p:spPr/>
        <p:txBody>
          <a:bodyPr/>
          <a:lstStyle/>
          <a:p>
            <a:fld id="{94DEDC33-4A99-4EA6-B65A-CC1DD62FBB4E}" type="datetimeFigureOut">
              <a:rPr lang="hr-HR" smtClean="0"/>
              <a:t>15.1.2025.</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3EE34803-BA27-423F-856C-619FBE694F69}" type="slidenum">
              <a:rPr lang="hr-HR" smtClean="0"/>
              <a:t>‹#›</a:t>
            </a:fld>
            <a:endParaRPr lang="hr-HR"/>
          </a:p>
        </p:txBody>
      </p:sp>
    </p:spTree>
    <p:extLst>
      <p:ext uri="{BB962C8B-B14F-4D97-AF65-F5344CB8AC3E}">
        <p14:creationId xmlns:p14="http://schemas.microsoft.com/office/powerpoint/2010/main" val="1582315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tupca sa slikama">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hr-HR" smtClean="0"/>
              <a:t>Uredite stil naslova matrice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smtClean="0"/>
              <a:t>Kliknite ikonu da biste dodali  sliku</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smtClean="0"/>
              <a:t>Kliknite ikonu da biste dodali  sliku</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smtClean="0"/>
              <a:t>Kliknite ikonu da biste dodali  sliku</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3" name="Date Placeholder 2"/>
          <p:cNvSpPr>
            <a:spLocks noGrp="1"/>
          </p:cNvSpPr>
          <p:nvPr>
            <p:ph type="dt" sz="half" idx="10"/>
          </p:nvPr>
        </p:nvSpPr>
        <p:spPr/>
        <p:txBody>
          <a:bodyPr/>
          <a:lstStyle/>
          <a:p>
            <a:fld id="{94DEDC33-4A99-4EA6-B65A-CC1DD62FBB4E}" type="datetimeFigureOut">
              <a:rPr lang="hr-HR" smtClean="0"/>
              <a:t>15.1.2025.</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3EE34803-BA27-423F-856C-619FBE694F69}" type="slidenum">
              <a:rPr lang="hr-HR" smtClean="0"/>
              <a:t>‹#›</a:t>
            </a:fld>
            <a:endParaRPr lang="hr-HR"/>
          </a:p>
        </p:txBody>
      </p:sp>
    </p:spTree>
    <p:extLst>
      <p:ext uri="{BB962C8B-B14F-4D97-AF65-F5344CB8AC3E}">
        <p14:creationId xmlns:p14="http://schemas.microsoft.com/office/powerpoint/2010/main" val="919491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hr-HR" smtClean="0"/>
              <a:t>Uredite stil naslova matrice</a:t>
            </a:r>
            <a:endParaRPr lang="en-US" dirty="0"/>
          </a:p>
        </p:txBody>
      </p:sp>
      <p:sp>
        <p:nvSpPr>
          <p:cNvPr id="3" name="Vertical Text Placeholder 2"/>
          <p:cNvSpPr>
            <a:spLocks noGrp="1"/>
          </p:cNvSpPr>
          <p:nvPr>
            <p:ph type="body" orient="vert" idx="1"/>
          </p:nvPr>
        </p:nvSpPr>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94DEDC33-4A99-4EA6-B65A-CC1DD62FBB4E}" type="datetimeFigureOut">
              <a:rPr lang="hr-HR" smtClean="0"/>
              <a:t>15.1.2025.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3EE34803-BA27-423F-856C-619FBE694F69}" type="slidenum">
              <a:rPr lang="hr-HR" smtClean="0"/>
              <a:t>‹#›</a:t>
            </a:fld>
            <a:endParaRPr lang="hr-HR"/>
          </a:p>
        </p:txBody>
      </p:sp>
    </p:spTree>
    <p:extLst>
      <p:ext uri="{BB962C8B-B14F-4D97-AF65-F5344CB8AC3E}">
        <p14:creationId xmlns:p14="http://schemas.microsoft.com/office/powerpoint/2010/main" val="2662424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hr-HR" smtClean="0"/>
              <a:t>Uredite stil naslova matrice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94DEDC33-4A99-4EA6-B65A-CC1DD62FBB4E}" type="datetimeFigureOut">
              <a:rPr lang="hr-HR" smtClean="0"/>
              <a:t>15.1.2025.</a:t>
            </a:fld>
            <a:endParaRPr lang="hr-HR"/>
          </a:p>
        </p:txBody>
      </p:sp>
      <p:sp>
        <p:nvSpPr>
          <p:cNvPr id="5" name="Footer Placeholder 4"/>
          <p:cNvSpPr>
            <a:spLocks noGrp="1"/>
          </p:cNvSpPr>
          <p:nvPr>
            <p:ph type="ftr" sz="quarter" idx="11"/>
          </p:nvPr>
        </p:nvSpPr>
        <p:spPr>
          <a:xfrm>
            <a:off x="680321" y="5936188"/>
            <a:ext cx="6126805" cy="365125"/>
          </a:xfrm>
        </p:spPr>
        <p:txBody>
          <a:bodyPr/>
          <a:lstStyle/>
          <a:p>
            <a:endParaRPr lang="hr-HR"/>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3EE34803-BA27-423F-856C-619FBE694F69}" type="slidenum">
              <a:rPr lang="hr-HR" smtClean="0"/>
              <a:t>‹#›</a:t>
            </a:fld>
            <a:endParaRPr lang="hr-HR"/>
          </a:p>
        </p:txBody>
      </p:sp>
    </p:spTree>
    <p:extLst>
      <p:ext uri="{BB962C8B-B14F-4D97-AF65-F5344CB8AC3E}">
        <p14:creationId xmlns:p14="http://schemas.microsoft.com/office/powerpoint/2010/main" val="2422819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hr-HR" smtClean="0"/>
              <a:t>Uredite stil naslova matrice</a:t>
            </a:r>
            <a:endParaRPr lang="en-US" dirty="0"/>
          </a:p>
        </p:txBody>
      </p:sp>
      <p:sp>
        <p:nvSpPr>
          <p:cNvPr id="3" name="Content Placeholder 2"/>
          <p:cNvSpPr>
            <a:spLocks noGrp="1"/>
          </p:cNvSpPr>
          <p:nvPr>
            <p:ph idx="1"/>
          </p:nvPr>
        </p:nvSpPr>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94DEDC33-4A99-4EA6-B65A-CC1DD62FBB4E}" type="datetimeFigureOut">
              <a:rPr lang="hr-HR" smtClean="0"/>
              <a:t>15.1.2025.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3EE34803-BA27-423F-856C-619FBE694F69}" type="slidenum">
              <a:rPr lang="hr-HR" smtClean="0"/>
              <a:t>‹#›</a:t>
            </a:fld>
            <a:endParaRPr lang="hr-HR"/>
          </a:p>
        </p:txBody>
      </p:sp>
    </p:spTree>
    <p:extLst>
      <p:ext uri="{BB962C8B-B14F-4D97-AF65-F5344CB8AC3E}">
        <p14:creationId xmlns:p14="http://schemas.microsoft.com/office/powerpoint/2010/main" val="4119161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hr-HR" smtClean="0"/>
              <a:t>Uredite stil naslova matrice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94DEDC33-4A99-4EA6-B65A-CC1DD62FBB4E}" type="datetimeFigureOut">
              <a:rPr lang="hr-HR" smtClean="0"/>
              <a:t>15.1.2025.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a:xfrm>
            <a:off x="10729455" y="2869895"/>
            <a:ext cx="1154151" cy="1090789"/>
          </a:xfrm>
        </p:spPr>
        <p:txBody>
          <a:bodyPr/>
          <a:lstStyle/>
          <a:p>
            <a:fld id="{3EE34803-BA27-423F-856C-619FBE694F69}" type="slidenum">
              <a:rPr lang="hr-HR" smtClean="0"/>
              <a:t>‹#›</a:t>
            </a:fld>
            <a:endParaRPr lang="hr-HR"/>
          </a:p>
        </p:txBody>
      </p:sp>
    </p:spTree>
    <p:extLst>
      <p:ext uri="{BB962C8B-B14F-4D97-AF65-F5344CB8AC3E}">
        <p14:creationId xmlns:p14="http://schemas.microsoft.com/office/powerpoint/2010/main" val="2085239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hr-HR" smtClean="0"/>
              <a:t>Uredite stil naslova matrice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5" name="Date Placeholder 4"/>
          <p:cNvSpPr>
            <a:spLocks noGrp="1"/>
          </p:cNvSpPr>
          <p:nvPr>
            <p:ph type="dt" sz="half" idx="10"/>
          </p:nvPr>
        </p:nvSpPr>
        <p:spPr/>
        <p:txBody>
          <a:bodyPr/>
          <a:lstStyle/>
          <a:p>
            <a:fld id="{94DEDC33-4A99-4EA6-B65A-CC1DD62FBB4E}" type="datetimeFigureOut">
              <a:rPr lang="hr-HR" smtClean="0"/>
              <a:t>15.1.2025.</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3EE34803-BA27-423F-856C-619FBE694F69}" type="slidenum">
              <a:rPr lang="hr-HR" smtClean="0"/>
              <a:t>‹#›</a:t>
            </a:fld>
            <a:endParaRPr lang="hr-HR"/>
          </a:p>
        </p:txBody>
      </p:sp>
    </p:spTree>
    <p:extLst>
      <p:ext uri="{BB962C8B-B14F-4D97-AF65-F5344CB8AC3E}">
        <p14:creationId xmlns:p14="http://schemas.microsoft.com/office/powerpoint/2010/main" val="4169295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hr-HR" smtClean="0"/>
              <a:t>Uredite stil naslova matrice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4" name="Content Placeholder 3"/>
          <p:cNvSpPr>
            <a:spLocks noGrp="1"/>
          </p:cNvSpPr>
          <p:nvPr>
            <p:ph sz="half" idx="2"/>
          </p:nvPr>
        </p:nvSpPr>
        <p:spPr>
          <a:xfrm>
            <a:off x="680322" y="3030008"/>
            <a:ext cx="4698355" cy="2906179"/>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6" name="Content Placeholder 5"/>
          <p:cNvSpPr>
            <a:spLocks noGrp="1"/>
          </p:cNvSpPr>
          <p:nvPr>
            <p:ph sz="quarter" idx="4"/>
          </p:nvPr>
        </p:nvSpPr>
        <p:spPr>
          <a:xfrm>
            <a:off x="5594123" y="3030008"/>
            <a:ext cx="4700059" cy="2906179"/>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7" name="Date Placeholder 6"/>
          <p:cNvSpPr>
            <a:spLocks noGrp="1"/>
          </p:cNvSpPr>
          <p:nvPr>
            <p:ph type="dt" sz="half" idx="10"/>
          </p:nvPr>
        </p:nvSpPr>
        <p:spPr/>
        <p:txBody>
          <a:bodyPr/>
          <a:lstStyle/>
          <a:p>
            <a:fld id="{94DEDC33-4A99-4EA6-B65A-CC1DD62FBB4E}" type="datetimeFigureOut">
              <a:rPr lang="hr-HR" smtClean="0"/>
              <a:t>15.1.2025.</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3EE34803-BA27-423F-856C-619FBE694F69}" type="slidenum">
              <a:rPr lang="hr-HR" smtClean="0"/>
              <a:t>‹#›</a:t>
            </a:fld>
            <a:endParaRPr lang="hr-HR"/>
          </a:p>
        </p:txBody>
      </p:sp>
    </p:spTree>
    <p:extLst>
      <p:ext uri="{BB962C8B-B14F-4D97-AF65-F5344CB8AC3E}">
        <p14:creationId xmlns:p14="http://schemas.microsoft.com/office/powerpoint/2010/main" val="2036383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hr-HR" smtClean="0"/>
              <a:t>Uredite stil naslova matrice</a:t>
            </a:r>
            <a:endParaRPr lang="en-US" dirty="0"/>
          </a:p>
        </p:txBody>
      </p:sp>
      <p:sp>
        <p:nvSpPr>
          <p:cNvPr id="3" name="Date Placeholder 2"/>
          <p:cNvSpPr>
            <a:spLocks noGrp="1"/>
          </p:cNvSpPr>
          <p:nvPr>
            <p:ph type="dt" sz="half" idx="10"/>
          </p:nvPr>
        </p:nvSpPr>
        <p:spPr/>
        <p:txBody>
          <a:bodyPr/>
          <a:lstStyle/>
          <a:p>
            <a:fld id="{94DEDC33-4A99-4EA6-B65A-CC1DD62FBB4E}" type="datetimeFigureOut">
              <a:rPr lang="hr-HR" smtClean="0"/>
              <a:t>15.1.2025.</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3EE34803-BA27-423F-856C-619FBE694F69}" type="slidenum">
              <a:rPr lang="hr-HR" smtClean="0"/>
              <a:t>‹#›</a:t>
            </a:fld>
            <a:endParaRPr lang="hr-HR"/>
          </a:p>
        </p:txBody>
      </p:sp>
    </p:spTree>
    <p:extLst>
      <p:ext uri="{BB962C8B-B14F-4D97-AF65-F5344CB8AC3E}">
        <p14:creationId xmlns:p14="http://schemas.microsoft.com/office/powerpoint/2010/main" val="2598900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4DEDC33-4A99-4EA6-B65A-CC1DD62FBB4E}" type="datetimeFigureOut">
              <a:rPr lang="hr-HR" smtClean="0"/>
              <a:t>15.1.2025.</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3EE34803-BA27-423F-856C-619FBE694F69}" type="slidenum">
              <a:rPr lang="hr-HR" smtClean="0"/>
              <a:t>‹#›</a:t>
            </a:fld>
            <a:endParaRPr lang="hr-HR"/>
          </a:p>
        </p:txBody>
      </p:sp>
    </p:spTree>
    <p:extLst>
      <p:ext uri="{BB962C8B-B14F-4D97-AF65-F5344CB8AC3E}">
        <p14:creationId xmlns:p14="http://schemas.microsoft.com/office/powerpoint/2010/main" val="3195809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hr-HR" smtClean="0"/>
              <a:t>Uredite stil naslova matrice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94DEDC33-4A99-4EA6-B65A-CC1DD62FBB4E}" type="datetimeFigureOut">
              <a:rPr lang="hr-HR" smtClean="0"/>
              <a:t>15.1.2025.</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3EE34803-BA27-423F-856C-619FBE694F69}" type="slidenum">
              <a:rPr lang="hr-HR" smtClean="0"/>
              <a:t>‹#›</a:t>
            </a:fld>
            <a:endParaRPr lang="hr-HR"/>
          </a:p>
        </p:txBody>
      </p:sp>
    </p:spTree>
    <p:extLst>
      <p:ext uri="{BB962C8B-B14F-4D97-AF65-F5344CB8AC3E}">
        <p14:creationId xmlns:p14="http://schemas.microsoft.com/office/powerpoint/2010/main" val="2633638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hr-HR" smtClean="0"/>
              <a:t>Uredite stil naslova matrice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smtClean="0"/>
              <a:t>Kliknite ikonu da biste dodali  sliku</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94DEDC33-4A99-4EA6-B65A-CC1DD62FBB4E}" type="datetimeFigureOut">
              <a:rPr lang="hr-HR" smtClean="0"/>
              <a:t>15.1.2025.</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3EE34803-BA27-423F-856C-619FBE694F69}" type="slidenum">
              <a:rPr lang="hr-HR" smtClean="0"/>
              <a:t>‹#›</a:t>
            </a:fld>
            <a:endParaRPr lang="hr-HR"/>
          </a:p>
        </p:txBody>
      </p:sp>
    </p:spTree>
    <p:extLst>
      <p:ext uri="{BB962C8B-B14F-4D97-AF65-F5344CB8AC3E}">
        <p14:creationId xmlns:p14="http://schemas.microsoft.com/office/powerpoint/2010/main" val="329506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hr-HR" smtClean="0"/>
              <a:t>Uredite stil naslova matrice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4DEDC33-4A99-4EA6-B65A-CC1DD62FBB4E}" type="datetimeFigureOut">
              <a:rPr lang="hr-HR" smtClean="0"/>
              <a:t>15.1.2025.</a:t>
            </a:fld>
            <a:endParaRPr lang="hr-HR"/>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3EE34803-BA27-423F-856C-619FBE694F69}" type="slidenum">
              <a:rPr lang="hr-HR" smtClean="0"/>
              <a:t>‹#›</a:t>
            </a:fld>
            <a:endParaRPr lang="hr-HR"/>
          </a:p>
        </p:txBody>
      </p:sp>
    </p:spTree>
    <p:extLst>
      <p:ext uri="{BB962C8B-B14F-4D97-AF65-F5344CB8AC3E}">
        <p14:creationId xmlns:p14="http://schemas.microsoft.com/office/powerpoint/2010/main" val="4195336677"/>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ctl8pYRygcg"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hr-HR" dirty="0" smtClean="0"/>
              <a:t>BANKARSTVO I OSIGURANJE 3</a:t>
            </a:r>
            <a:endParaRPr lang="hr-HR" dirty="0"/>
          </a:p>
        </p:txBody>
      </p:sp>
      <p:sp>
        <p:nvSpPr>
          <p:cNvPr id="3" name="Podnaslov 2"/>
          <p:cNvSpPr>
            <a:spLocks noGrp="1"/>
          </p:cNvSpPr>
          <p:nvPr>
            <p:ph type="subTitle" idx="1"/>
          </p:nvPr>
        </p:nvSpPr>
        <p:spPr/>
        <p:txBody>
          <a:bodyPr/>
          <a:lstStyle/>
          <a:p>
            <a:r>
              <a:rPr lang="hr-HR" dirty="0" smtClean="0"/>
              <a:t>MARIJA ARAČIĆ</a:t>
            </a:r>
          </a:p>
          <a:p>
            <a:r>
              <a:rPr lang="hr-HR" dirty="0" smtClean="0"/>
              <a:t>VEČERNJA ŠKOLA TREĆE EKONOMSKE ŠKOLE</a:t>
            </a:r>
            <a:endParaRPr lang="hr-HR" dirty="0"/>
          </a:p>
        </p:txBody>
      </p:sp>
    </p:spTree>
    <p:extLst>
      <p:ext uri="{BB962C8B-B14F-4D97-AF65-F5344CB8AC3E}">
        <p14:creationId xmlns:p14="http://schemas.microsoft.com/office/powerpoint/2010/main" val="12583705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p:txBody>
          <a:bodyPr>
            <a:normAutofit fontScale="90000"/>
          </a:bodyPr>
          <a:lstStyle/>
          <a:p>
            <a:r>
              <a:rPr lang="hr-HR" dirty="0" smtClean="0"/>
              <a:t>EUROKOVANICE </a:t>
            </a:r>
            <a:br>
              <a:rPr lang="hr-HR" dirty="0" smtClean="0"/>
            </a:br>
            <a:r>
              <a:rPr lang="hr-HR" dirty="0" smtClean="0">
                <a:hlinkClick r:id="rId2"/>
              </a:rPr>
              <a:t>Kako </a:t>
            </a:r>
            <a:r>
              <a:rPr lang="hr-HR" dirty="0">
                <a:hlinkClick r:id="rId2"/>
              </a:rPr>
              <a:t>se proizvode </a:t>
            </a:r>
            <a:r>
              <a:rPr lang="hr-HR" dirty="0" err="1">
                <a:hlinkClick r:id="rId2"/>
              </a:rPr>
              <a:t>euronovčanice</a:t>
            </a:r>
            <a:r>
              <a:rPr lang="hr-HR" dirty="0">
                <a:hlinkClick r:id="rId2"/>
              </a:rPr>
              <a:t>? (youtube.com)</a:t>
            </a:r>
            <a:endParaRPr lang="hr-HR" dirty="0"/>
          </a:p>
        </p:txBody>
      </p:sp>
      <p:sp>
        <p:nvSpPr>
          <p:cNvPr id="5" name="Rezervirano mjesto sadržaja 4"/>
          <p:cNvSpPr>
            <a:spLocks noGrp="1"/>
          </p:cNvSpPr>
          <p:nvPr>
            <p:ph sz="half" idx="1"/>
          </p:nvPr>
        </p:nvSpPr>
        <p:spPr>
          <a:xfrm>
            <a:off x="680320" y="2336872"/>
            <a:ext cx="4698358" cy="4220945"/>
          </a:xfrm>
        </p:spPr>
        <p:txBody>
          <a:bodyPr>
            <a:noAutofit/>
          </a:bodyPr>
          <a:lstStyle/>
          <a:p>
            <a:r>
              <a:rPr lang="hr-HR" sz="1200" dirty="0" smtClean="0"/>
              <a:t>Euro je od 1. siječnja 2023. zakonsko sredstvo plaćanja u Republici Hrvatskoj. </a:t>
            </a:r>
            <a:r>
              <a:rPr lang="hr-HR" sz="1200" dirty="0" err="1" smtClean="0"/>
              <a:t>Eurokovanice</a:t>
            </a:r>
            <a:r>
              <a:rPr lang="hr-HR" sz="1200" dirty="0" smtClean="0"/>
              <a:t> se izdaju u apoenima od 2 i 1 eura te 50, 20, 10, 5, 2 i 1 centa. </a:t>
            </a:r>
            <a:r>
              <a:rPr lang="hr-HR" sz="1200" dirty="0" err="1" smtClean="0"/>
              <a:t>Eurokovanice</a:t>
            </a:r>
            <a:r>
              <a:rPr lang="hr-HR" sz="1200" dirty="0" smtClean="0"/>
              <a:t> s nacionalnom stranom Republike Hrvatske proizvode se u Hrvatskoj kovnici novca d. o. o.</a:t>
            </a:r>
          </a:p>
          <a:p>
            <a:r>
              <a:rPr lang="hr-HR" sz="1200" dirty="0" err="1" smtClean="0"/>
              <a:t>Eurokovanice</a:t>
            </a:r>
            <a:r>
              <a:rPr lang="hr-HR" sz="1200" dirty="0" smtClean="0"/>
              <a:t> imaju zajedničku europsku stranu i nacionalnu stranu svojstvenu državi članici </a:t>
            </a:r>
            <a:r>
              <a:rPr lang="hr-HR" sz="1200" dirty="0" err="1" smtClean="0"/>
              <a:t>Eurosustava</a:t>
            </a:r>
            <a:r>
              <a:rPr lang="hr-HR" sz="1200" dirty="0" smtClean="0"/>
              <a:t>.</a:t>
            </a:r>
          </a:p>
          <a:p>
            <a:r>
              <a:rPr lang="hr-HR" sz="1200" dirty="0" smtClean="0"/>
              <a:t>Zajedničku stranu </a:t>
            </a:r>
            <a:r>
              <a:rPr lang="hr-HR" sz="1200" dirty="0" err="1" smtClean="0"/>
              <a:t>eurokovanica</a:t>
            </a:r>
            <a:r>
              <a:rPr lang="hr-HR" sz="1200" dirty="0" smtClean="0"/>
              <a:t> dizajnirao je </a:t>
            </a:r>
            <a:r>
              <a:rPr lang="hr-HR" sz="1200" dirty="0" err="1" smtClean="0"/>
              <a:t>Luc</a:t>
            </a:r>
            <a:r>
              <a:rPr lang="hr-HR" sz="1200" dirty="0" smtClean="0"/>
              <a:t> </a:t>
            </a:r>
            <a:r>
              <a:rPr lang="hr-HR" sz="1200" dirty="0" err="1" smtClean="0"/>
              <a:t>Luycx</a:t>
            </a:r>
            <a:r>
              <a:rPr lang="hr-HR" sz="1200" dirty="0" smtClean="0"/>
              <a:t> iz Belgijske kraljevske kovnice, čiji su inicijali vidljivi na svakoj </a:t>
            </a:r>
            <a:r>
              <a:rPr lang="hr-HR" sz="1200" dirty="0" err="1" smtClean="0"/>
              <a:t>eurokovanici</a:t>
            </a:r>
            <a:r>
              <a:rPr lang="hr-HR" sz="1200" dirty="0" smtClean="0"/>
              <a:t>. Na zajedničkoj strani </a:t>
            </a:r>
            <a:r>
              <a:rPr lang="hr-HR" sz="1200" dirty="0" err="1" smtClean="0"/>
              <a:t>eurokovanica</a:t>
            </a:r>
            <a:r>
              <a:rPr lang="hr-HR" sz="1200" dirty="0" smtClean="0"/>
              <a:t> prvog dizajna apoena od 2 i 1 eura te 50, 20 i 10 centa prikazani su apoen kovanice, naziv valute, zemljovid Europe koji obuhvaća prikaz država članica prije proširenja 1. svibnja 2004. i 12 zvijezda sa zastave Europske unije.</a:t>
            </a:r>
          </a:p>
          <a:p>
            <a:r>
              <a:rPr lang="hr-HR" sz="1200" dirty="0" err="1" smtClean="0"/>
              <a:t>Eurokovanice</a:t>
            </a:r>
            <a:r>
              <a:rPr lang="hr-HR" sz="1200" dirty="0" smtClean="0"/>
              <a:t> drugog dizajna, koje su u optjecaju od 2007., apoena od 2 i 1 eura te 50, 20 i 10 centa na zajedničkoj strani umjesto zemljovida Europe koji obuhvaća prikaz država članica prije proširenja 1. svibnja 2004. prikazuju cjeloviti zemljovid Europe.</a:t>
            </a:r>
          </a:p>
          <a:p>
            <a:r>
              <a:rPr lang="hr-HR" sz="1200" dirty="0" smtClean="0"/>
              <a:t>Na zajedničkoj strani </a:t>
            </a:r>
            <a:r>
              <a:rPr lang="hr-HR" sz="1200" dirty="0" err="1" smtClean="0"/>
              <a:t>eurokovanica</a:t>
            </a:r>
            <a:r>
              <a:rPr lang="hr-HR" sz="1200" dirty="0" smtClean="0"/>
              <a:t> apoena od 5, 2 i 1 centa prikazani su apoen kovanice, naziv valute, prikaz Europe na zemaljskoj kugli u odnosu na Afriku i Aziju te 12 zvijezda sa zastave Europske unije.</a:t>
            </a:r>
          </a:p>
        </p:txBody>
      </p:sp>
      <p:sp>
        <p:nvSpPr>
          <p:cNvPr id="6" name="Rezervirano mjesto sadržaja 5"/>
          <p:cNvSpPr>
            <a:spLocks noGrp="1"/>
          </p:cNvSpPr>
          <p:nvPr>
            <p:ph sz="half" idx="2"/>
          </p:nvPr>
        </p:nvSpPr>
        <p:spPr>
          <a:xfrm>
            <a:off x="5594123" y="2336873"/>
            <a:ext cx="4700058" cy="4220944"/>
          </a:xfrm>
        </p:spPr>
        <p:txBody>
          <a:bodyPr>
            <a:normAutofit fontScale="47500" lnSpcReduction="20000"/>
          </a:bodyPr>
          <a:lstStyle/>
          <a:p>
            <a:r>
              <a:rPr lang="hr-HR" sz="2900" dirty="0"/>
              <a:t>Dizajn nacionalne strane optjecajnih </a:t>
            </a:r>
            <a:r>
              <a:rPr lang="hr-HR" sz="2900" dirty="0" err="1"/>
              <a:t>eurokovanica</a:t>
            </a:r>
            <a:r>
              <a:rPr lang="hr-HR" sz="2900" dirty="0"/>
              <a:t> obvezno sadržava 12 zvijezda sa zastave Europske unije, godinu izdanja i oznaku imena države članice izdavateljice. Dizajn se smije mijenjati jednom u 15 godina. Prijevremena promjena dizajna nacionalne strane optjecajnih </a:t>
            </a:r>
            <a:r>
              <a:rPr lang="hr-HR" sz="2900" dirty="0" err="1"/>
              <a:t>eurokovanica</a:t>
            </a:r>
            <a:r>
              <a:rPr lang="hr-HR" sz="2900" dirty="0"/>
              <a:t> iznimno je dopuštena u slučajevima kada nacionalna strana </a:t>
            </a:r>
            <a:r>
              <a:rPr lang="hr-HR" sz="2900" dirty="0" err="1"/>
              <a:t>eurokovanice</a:t>
            </a:r>
            <a:r>
              <a:rPr lang="hr-HR" sz="2900" dirty="0"/>
              <a:t> prikazuje poglavara, a dođe do promjene.</a:t>
            </a:r>
          </a:p>
          <a:p>
            <a:r>
              <a:rPr lang="hr-HR" sz="2900" dirty="0"/>
              <a:t>Svaka država članica Europske unije koja kao zakonsko sredstvo plaćanja upotrebljava valutu euro, izdaje </a:t>
            </a:r>
            <a:r>
              <a:rPr lang="hr-HR" sz="2900" dirty="0" err="1"/>
              <a:t>eurokovanice</a:t>
            </a:r>
            <a:r>
              <a:rPr lang="hr-HR" sz="2900" dirty="0"/>
              <a:t> sa svojom nacionalnom stranom uz suglasnost Europske komisije. Svaka država članica samostalno odlučuje hoće li se na nacionalnoj strani svih apoena </a:t>
            </a:r>
            <a:r>
              <a:rPr lang="hr-HR" sz="2900" dirty="0" err="1"/>
              <a:t>eurokovanica</a:t>
            </a:r>
            <a:r>
              <a:rPr lang="hr-HR" sz="2900" dirty="0"/>
              <a:t> prikazivati isti ili različiti motivi. Neke države odlučile su na sve apoene </a:t>
            </a:r>
            <a:r>
              <a:rPr lang="hr-HR" sz="2900" dirty="0" err="1"/>
              <a:t>eurokovanica</a:t>
            </a:r>
            <a:r>
              <a:rPr lang="hr-HR" sz="2900" dirty="0"/>
              <a:t> stavljati jednake motive, dok su se pojedine odlučile za različite motive za svaki apoen. Najviše se država odlučilo za tri skupine motiva razvrstanih prema apoenima tako da 1 i 2 eura čine jednu skupinu, 50, 20 i 10 centa drugu skupinu te 5, 2 i 1 cent treću skupinu.</a:t>
            </a:r>
          </a:p>
          <a:p>
            <a:endParaRPr lang="hr-HR" dirty="0"/>
          </a:p>
        </p:txBody>
      </p:sp>
    </p:spTree>
    <p:extLst>
      <p:ext uri="{BB962C8B-B14F-4D97-AF65-F5344CB8AC3E}">
        <p14:creationId xmlns:p14="http://schemas.microsoft.com/office/powerpoint/2010/main" val="2356112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VRIJEDNOST NOVCA</a:t>
            </a:r>
            <a:endParaRPr lang="hr-HR" dirty="0"/>
          </a:p>
        </p:txBody>
      </p:sp>
      <p:sp>
        <p:nvSpPr>
          <p:cNvPr id="3" name="Rezervirano mjesto sadržaja 2"/>
          <p:cNvSpPr>
            <a:spLocks noGrp="1"/>
          </p:cNvSpPr>
          <p:nvPr>
            <p:ph sz="half" idx="1"/>
          </p:nvPr>
        </p:nvSpPr>
        <p:spPr>
          <a:xfrm>
            <a:off x="680320" y="2336873"/>
            <a:ext cx="10200116" cy="3599316"/>
          </a:xfrm>
        </p:spPr>
        <p:txBody>
          <a:bodyPr/>
          <a:lstStyle/>
          <a:p>
            <a:r>
              <a:rPr lang="hr-HR" dirty="0" smtClean="0"/>
              <a:t>MATERIJALNA -  vrijednost materijala od kojeg je npr. Kovanica izrađena </a:t>
            </a:r>
          </a:p>
          <a:p>
            <a:r>
              <a:rPr lang="hr-HR" dirty="0" smtClean="0"/>
              <a:t>NOMINALNA – vrijednost koja piše na novčanicu</a:t>
            </a:r>
          </a:p>
          <a:p>
            <a:r>
              <a:rPr lang="hr-HR" dirty="0" smtClean="0"/>
              <a:t>TRŽIŠNA – vrijednost koja pokazuje koliko neke robe možemo kupiti za određenu količinu novca</a:t>
            </a:r>
            <a:endParaRPr lang="hr-HR" dirty="0"/>
          </a:p>
        </p:txBody>
      </p:sp>
    </p:spTree>
    <p:extLst>
      <p:ext uri="{BB962C8B-B14F-4D97-AF65-F5344CB8AC3E}">
        <p14:creationId xmlns:p14="http://schemas.microsoft.com/office/powerpoint/2010/main" val="7932147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FIAT NOVAC</a:t>
            </a:r>
            <a:endParaRPr lang="hr-HR" dirty="0"/>
          </a:p>
        </p:txBody>
      </p:sp>
      <p:sp>
        <p:nvSpPr>
          <p:cNvPr id="3" name="Rezervirano mjesto sadržaja 2"/>
          <p:cNvSpPr>
            <a:spLocks noGrp="1"/>
          </p:cNvSpPr>
          <p:nvPr>
            <p:ph sz="half" idx="1"/>
          </p:nvPr>
        </p:nvSpPr>
        <p:spPr/>
        <p:txBody>
          <a:bodyPr/>
          <a:lstStyle/>
          <a:p>
            <a:r>
              <a:rPr lang="hr-HR" dirty="0" smtClean="0"/>
              <a:t>Njegova je nominalna vrijednost veća od tržišne.  Država je odlučila da bude zakonsko sredstvo plaćanja.</a:t>
            </a:r>
          </a:p>
          <a:p>
            <a:r>
              <a:rPr lang="hr-HR" dirty="0" smtClean="0"/>
              <a:t>Počiva na uvjerenju ljudi da će biti prihvaćen u razmjeni.</a:t>
            </a:r>
            <a:endParaRPr lang="hr-HR" dirty="0"/>
          </a:p>
        </p:txBody>
      </p:sp>
    </p:spTree>
    <p:extLst>
      <p:ext uri="{BB962C8B-B14F-4D97-AF65-F5344CB8AC3E}">
        <p14:creationId xmlns:p14="http://schemas.microsoft.com/office/powerpoint/2010/main" val="375864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INFLACIJA</a:t>
            </a:r>
            <a:endParaRPr lang="hr-HR" dirty="0"/>
          </a:p>
        </p:txBody>
      </p:sp>
      <p:sp>
        <p:nvSpPr>
          <p:cNvPr id="3" name="Rezervirano mjesto sadržaja 2"/>
          <p:cNvSpPr>
            <a:spLocks noGrp="1"/>
          </p:cNvSpPr>
          <p:nvPr>
            <p:ph idx="1"/>
          </p:nvPr>
        </p:nvSpPr>
        <p:spPr/>
        <p:txBody>
          <a:bodyPr/>
          <a:lstStyle/>
          <a:p>
            <a:r>
              <a:rPr lang="hr-HR" dirty="0" smtClean="0"/>
              <a:t>Povećanje količine novca u optjecaju bez povećanja proizvoda i usluga uzrokuje inflaciju – rast cijena i pad kupovne moći. </a:t>
            </a:r>
          </a:p>
          <a:p>
            <a:endParaRPr lang="hr-HR" dirty="0"/>
          </a:p>
          <a:p>
            <a:r>
              <a:rPr lang="hr-HR" dirty="0" smtClean="0"/>
              <a:t>DEFLACIJA -  pad opće razine cijena koji se karakterizira velikom nezaposlenošću, smanjenjem proizvodnje i prodaje</a:t>
            </a:r>
            <a:endParaRPr lang="hr-HR" dirty="0"/>
          </a:p>
        </p:txBody>
      </p:sp>
    </p:spTree>
    <p:extLst>
      <p:ext uri="{BB962C8B-B14F-4D97-AF65-F5344CB8AC3E}">
        <p14:creationId xmlns:p14="http://schemas.microsoft.com/office/powerpoint/2010/main" val="16502208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NAJVEĆE INFLACIJE U SVIJETU</a:t>
            </a:r>
            <a:endParaRPr lang="hr-HR" dirty="0"/>
          </a:p>
        </p:txBody>
      </p:sp>
      <p:sp>
        <p:nvSpPr>
          <p:cNvPr id="3" name="Rezervirano mjesto sadržaja 2"/>
          <p:cNvSpPr>
            <a:spLocks noGrp="1"/>
          </p:cNvSpPr>
          <p:nvPr>
            <p:ph idx="1"/>
          </p:nvPr>
        </p:nvSpPr>
        <p:spPr>
          <a:xfrm>
            <a:off x="339436" y="1606667"/>
            <a:ext cx="4103256" cy="5209309"/>
          </a:xfrm>
          <a:solidFill>
            <a:schemeClr val="accent1">
              <a:lumMod val="75000"/>
            </a:schemeClr>
          </a:solidFill>
        </p:spPr>
        <p:txBody>
          <a:bodyPr>
            <a:normAutofit fontScale="25000" lnSpcReduction="20000"/>
          </a:bodyPr>
          <a:lstStyle/>
          <a:p>
            <a:r>
              <a:rPr lang="hr-HR" sz="7200" b="1" dirty="0"/>
              <a:t>1. Mađarska 1945. – 1946.</a:t>
            </a:r>
            <a:endParaRPr lang="hr-HR" sz="7200" dirty="0"/>
          </a:p>
          <a:p>
            <a:pPr marL="0" indent="0">
              <a:buNone/>
            </a:pPr>
            <a:r>
              <a:rPr lang="hr-HR" sz="7200" dirty="0"/>
              <a:t>Mađarska je bila ekonomski devastirana u Drugom svjetskom ratu. Pretpostavlja se da je oko 40 % mađarskog gospodarstva uništeno u ratnim razaranjima. Prije rata Mađarska je ulagala puno u proizvodnju kako bi opremala njemačku vojsku, no Njemačka nije nikad platila za te usluge. Kad je Mađarska potpisala mirovni sporazum sa saveznicima 1945., morala je platiti Sovjetima za odštetu u ratu što je iznosilo do polovine ukupnog mađarskog budžeta. Premda su domaći ekonomisti upozoravali da će tiskanje novca produbiti krizu, sovjetski vjerovnici se nisu obazirali na ta upozorenja. Smatra se čak da je to bila politička odluka s ciljem uništavanja srednjeg staleža. Tijekom hiperinflacije, koja je u Mađarskoj trajala godinu dana, cijene su se udvostručavale svakih 15 sati, a na svom je vrhuncu inflacija iznosila 207 % na dnevnoj bazi.</a:t>
            </a:r>
          </a:p>
          <a:p>
            <a:endParaRPr lang="hr-HR" dirty="0"/>
          </a:p>
        </p:txBody>
      </p:sp>
      <p:sp>
        <p:nvSpPr>
          <p:cNvPr id="4" name="TekstniOkvir 3"/>
          <p:cNvSpPr txBox="1"/>
          <p:nvPr/>
        </p:nvSpPr>
        <p:spPr>
          <a:xfrm>
            <a:off x="4793673" y="2151613"/>
            <a:ext cx="3500582" cy="4524315"/>
          </a:xfrm>
          <a:prstGeom prst="rect">
            <a:avLst/>
          </a:prstGeom>
          <a:solidFill>
            <a:schemeClr val="accent1">
              <a:lumMod val="50000"/>
            </a:schemeClr>
          </a:solidFill>
        </p:spPr>
        <p:txBody>
          <a:bodyPr wrap="square" rtlCol="0">
            <a:spAutoFit/>
          </a:bodyPr>
          <a:lstStyle/>
          <a:p>
            <a:r>
              <a:rPr lang="hr-HR" b="1" dirty="0" smtClean="0"/>
              <a:t>2. Zimbabve 2007. – 2008.</a:t>
            </a:r>
          </a:p>
          <a:p>
            <a:endParaRPr lang="hr-HR" dirty="0" smtClean="0"/>
          </a:p>
          <a:p>
            <a:r>
              <a:rPr lang="hr-HR" dirty="0" smtClean="0"/>
              <a:t>Socijalističke reforme zemljišta i redistribucija bogatstva od bogatijih bijelaca prema većinskom crnačkom stanovništvu dovele su do velike hiperinflacije prije 10 godina u ovoj afričkoj zemlji. Ljudi su masovno bježali iz zemlje. Država je povećavala potrošnju i za to je trebala tiskati novac. Dnevni rast inflacije u Zimbabveu iznosio je 9 %, a cijene su se udvostručile svakih 25 sati.</a:t>
            </a:r>
            <a:endParaRPr lang="hr-HR" dirty="0"/>
          </a:p>
        </p:txBody>
      </p:sp>
      <p:sp>
        <p:nvSpPr>
          <p:cNvPr id="5" name="TekstniOkvir 4"/>
          <p:cNvSpPr txBox="1"/>
          <p:nvPr/>
        </p:nvSpPr>
        <p:spPr>
          <a:xfrm>
            <a:off x="8802254" y="249382"/>
            <a:ext cx="3389746" cy="6494085"/>
          </a:xfrm>
          <a:prstGeom prst="rect">
            <a:avLst/>
          </a:prstGeom>
          <a:solidFill>
            <a:schemeClr val="accent1">
              <a:lumMod val="60000"/>
              <a:lumOff val="40000"/>
            </a:schemeClr>
          </a:solidFill>
        </p:spPr>
        <p:txBody>
          <a:bodyPr wrap="square" rtlCol="0">
            <a:spAutoFit/>
          </a:bodyPr>
          <a:lstStyle/>
          <a:p>
            <a:r>
              <a:rPr lang="hr-HR" sz="1600" b="1" dirty="0" smtClean="0">
                <a:solidFill>
                  <a:schemeClr val="bg1"/>
                </a:solidFill>
              </a:rPr>
              <a:t>3. Jugoslavija 1992. – 1994.</a:t>
            </a:r>
          </a:p>
          <a:p>
            <a:endParaRPr lang="hr-HR" sz="1600" dirty="0" smtClean="0">
              <a:solidFill>
                <a:schemeClr val="bg1"/>
              </a:solidFill>
            </a:endParaRPr>
          </a:p>
          <a:p>
            <a:r>
              <a:rPr lang="hr-HR" sz="1600" dirty="0" smtClean="0">
                <a:solidFill>
                  <a:schemeClr val="bg1"/>
                </a:solidFill>
              </a:rPr>
              <a:t>Nakon raspada Jugoslavije, ekonomisti tvrde da je nova država na području Srbije i Crne Gore (koja je zadržala ime Jugoslavija još desetak godina) upala u veliku krizu zbog deficita koji je naslijedila od bivše države. To je zapravo ona hiperinflacija koja bi se dogodila vjerojatno još u težem obliku u cijeloj ex Jugoslaviji da nije došlo do rata. Istina je, također, da je zbog režima Slobodana Miloševića i ratova u Hrvatskoj i BiH, Jugoslavija bila pod međunarodnim ekonomskim sankcijama. Dinar je slabio tolikom brzinom da je njemačka marka postala glavna valuta, a neko vrijeme stvari su se mogle kupiti samo za bonove. Inflacija je rasla 65 % svakog dana, a cijene su se udvostručile svakih 34 sata. I tako pune tri godine.</a:t>
            </a:r>
            <a:endParaRPr lang="hr-HR" sz="1600" dirty="0">
              <a:solidFill>
                <a:schemeClr val="bg1"/>
              </a:solidFill>
            </a:endParaRPr>
          </a:p>
        </p:txBody>
      </p:sp>
    </p:spTree>
    <p:extLst>
      <p:ext uri="{BB962C8B-B14F-4D97-AF65-F5344CB8AC3E}">
        <p14:creationId xmlns:p14="http://schemas.microsoft.com/office/powerpoint/2010/main" val="25227797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MUZEJ NOVCA HRVATSKE NARODNE BANKE</a:t>
            </a:r>
            <a:endParaRPr lang="hr-HR" dirty="0"/>
          </a:p>
        </p:txBody>
      </p:sp>
      <p:pic>
        <p:nvPicPr>
          <p:cNvPr id="4" name="Rezervirano mjesto sadržaja 3"/>
          <p:cNvPicPr>
            <a:picLocks noGrp="1" noChangeAspect="1"/>
          </p:cNvPicPr>
          <p:nvPr>
            <p:ph idx="1"/>
          </p:nvPr>
        </p:nvPicPr>
        <p:blipFill>
          <a:blip r:embed="rId2"/>
          <a:stretch>
            <a:fillRect/>
          </a:stretch>
        </p:blipFill>
        <p:spPr>
          <a:xfrm>
            <a:off x="875290" y="2645281"/>
            <a:ext cx="4398674" cy="2923169"/>
          </a:xfrm>
          <a:prstGeom prst="rect">
            <a:avLst/>
          </a:prstGeom>
        </p:spPr>
      </p:pic>
      <p:pic>
        <p:nvPicPr>
          <p:cNvPr id="5" name="Slika 4"/>
          <p:cNvPicPr>
            <a:picLocks noChangeAspect="1"/>
          </p:cNvPicPr>
          <p:nvPr/>
        </p:nvPicPr>
        <p:blipFill>
          <a:blip r:embed="rId3"/>
          <a:stretch>
            <a:fillRect/>
          </a:stretch>
        </p:blipFill>
        <p:spPr>
          <a:xfrm>
            <a:off x="5621397" y="2645281"/>
            <a:ext cx="5208955" cy="2923169"/>
          </a:xfrm>
          <a:prstGeom prst="rect">
            <a:avLst/>
          </a:prstGeom>
        </p:spPr>
      </p:pic>
    </p:spTree>
    <p:extLst>
      <p:ext uri="{BB962C8B-B14F-4D97-AF65-F5344CB8AC3E}">
        <p14:creationId xmlns:p14="http://schemas.microsoft.com/office/powerpoint/2010/main" val="35208630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NOVAC U  FUNKCIJI: </a:t>
            </a:r>
            <a:endParaRPr lang="hr-HR" dirty="0"/>
          </a:p>
        </p:txBody>
      </p:sp>
      <p:sp>
        <p:nvSpPr>
          <p:cNvPr id="3" name="Rezervirano mjesto sadržaja 2"/>
          <p:cNvSpPr>
            <a:spLocks noGrp="1"/>
          </p:cNvSpPr>
          <p:nvPr>
            <p:ph idx="1"/>
          </p:nvPr>
        </p:nvSpPr>
        <p:spPr/>
        <p:txBody>
          <a:bodyPr/>
          <a:lstStyle/>
          <a:p>
            <a:r>
              <a:rPr lang="hr-HR" dirty="0" smtClean="0"/>
              <a:t>SREDSTVA RAZMJENE – kupujemo i plaćamo</a:t>
            </a:r>
          </a:p>
          <a:p>
            <a:r>
              <a:rPr lang="hr-HR" dirty="0" smtClean="0"/>
              <a:t>MJERA VRIJEDNOSTI – tenisice vrijede 100 eura</a:t>
            </a:r>
          </a:p>
          <a:p>
            <a:r>
              <a:rPr lang="hr-HR" dirty="0" smtClean="0"/>
              <a:t>SREDSTVA IZRAŽAVANJA ODGOĐENIH PLAĆANJA – kupnja na kredit</a:t>
            </a:r>
          </a:p>
          <a:p>
            <a:r>
              <a:rPr lang="hr-HR" dirty="0" smtClean="0"/>
              <a:t>SREDSTVA OČUVANJA VRIJEDNOSTI – štednja</a:t>
            </a:r>
          </a:p>
          <a:p>
            <a:r>
              <a:rPr lang="hr-HR" dirty="0" smtClean="0"/>
              <a:t>SREDSTVA MEĐUNARODNIH PLAĆANJA – novac treba biti konvertibilan – zamjenjiv za druge valute i prihvaćen</a:t>
            </a:r>
          </a:p>
          <a:p>
            <a:endParaRPr lang="hr-HR" dirty="0" smtClean="0"/>
          </a:p>
          <a:p>
            <a:endParaRPr lang="hr-HR" dirty="0"/>
          </a:p>
        </p:txBody>
      </p:sp>
    </p:spTree>
    <p:extLst>
      <p:ext uri="{BB962C8B-B14F-4D97-AF65-F5344CB8AC3E}">
        <p14:creationId xmlns:p14="http://schemas.microsoft.com/office/powerpoint/2010/main" val="19051113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zervirano mjesto teksta 4"/>
          <p:cNvSpPr>
            <a:spLocks noGrp="1"/>
          </p:cNvSpPr>
          <p:nvPr>
            <p:ph type="body" idx="1"/>
          </p:nvPr>
        </p:nvSpPr>
        <p:spPr>
          <a:xfrm>
            <a:off x="610787" y="1034545"/>
            <a:ext cx="4472327" cy="693135"/>
          </a:xfrm>
        </p:spPr>
        <p:txBody>
          <a:bodyPr/>
          <a:lstStyle/>
          <a:p>
            <a:r>
              <a:rPr lang="hr-HR" dirty="0" smtClean="0"/>
              <a:t>VALUTA</a:t>
            </a:r>
            <a:endParaRPr lang="hr-HR" dirty="0"/>
          </a:p>
        </p:txBody>
      </p:sp>
      <p:sp>
        <p:nvSpPr>
          <p:cNvPr id="6" name="Rezervirano mjesto sadržaja 5"/>
          <p:cNvSpPr>
            <a:spLocks noGrp="1"/>
          </p:cNvSpPr>
          <p:nvPr>
            <p:ph sz="half" idx="2"/>
          </p:nvPr>
        </p:nvSpPr>
        <p:spPr>
          <a:xfrm>
            <a:off x="283158" y="1986299"/>
            <a:ext cx="4698355" cy="2906179"/>
          </a:xfrm>
        </p:spPr>
        <p:txBody>
          <a:bodyPr/>
          <a:lstStyle/>
          <a:p>
            <a:r>
              <a:rPr lang="hr-HR" dirty="0" smtClean="0"/>
              <a:t>Novac koji je službeno sredstvo plaćanja u nekoj zemlji.</a:t>
            </a:r>
          </a:p>
          <a:p>
            <a:r>
              <a:rPr lang="hr-HR" dirty="0" smtClean="0"/>
              <a:t>U Hrvatskoj je to Euro, a u Poljskoj su to zloti.</a:t>
            </a:r>
            <a:endParaRPr lang="hr-HR" dirty="0"/>
          </a:p>
        </p:txBody>
      </p:sp>
      <p:sp>
        <p:nvSpPr>
          <p:cNvPr id="7" name="Rezervirano mjesto teksta 6"/>
          <p:cNvSpPr>
            <a:spLocks noGrp="1"/>
          </p:cNvSpPr>
          <p:nvPr>
            <p:ph type="body" sz="quarter" idx="3"/>
          </p:nvPr>
        </p:nvSpPr>
        <p:spPr>
          <a:xfrm>
            <a:off x="5921754" y="1136145"/>
            <a:ext cx="4474028" cy="692076"/>
          </a:xfrm>
        </p:spPr>
        <p:txBody>
          <a:bodyPr/>
          <a:lstStyle/>
          <a:p>
            <a:r>
              <a:rPr lang="hr-HR" dirty="0" smtClean="0"/>
              <a:t>DEVIZA</a:t>
            </a:r>
            <a:endParaRPr lang="hr-HR" dirty="0"/>
          </a:p>
        </p:txBody>
      </p:sp>
      <p:sp>
        <p:nvSpPr>
          <p:cNvPr id="8" name="Rezervirano mjesto sadržaja 7"/>
          <p:cNvSpPr>
            <a:spLocks noGrp="1"/>
          </p:cNvSpPr>
          <p:nvPr>
            <p:ph sz="quarter" idx="4"/>
          </p:nvPr>
        </p:nvSpPr>
        <p:spPr>
          <a:xfrm>
            <a:off x="5695723" y="2005252"/>
            <a:ext cx="4700059" cy="2906179"/>
          </a:xfrm>
        </p:spPr>
        <p:txBody>
          <a:bodyPr/>
          <a:lstStyle/>
          <a:p>
            <a:r>
              <a:rPr lang="hr-HR" dirty="0" smtClean="0"/>
              <a:t>Svaka strana valuta, odnosno </a:t>
            </a:r>
            <a:r>
              <a:rPr lang="hr-HR" b="1" u="sng" dirty="0" smtClean="0"/>
              <a:t>strani novac na računu </a:t>
            </a:r>
            <a:r>
              <a:rPr lang="hr-HR" dirty="0" smtClean="0"/>
              <a:t>je za nas deviza.</a:t>
            </a:r>
          </a:p>
          <a:p>
            <a:r>
              <a:rPr lang="hr-HR" dirty="0" smtClean="0"/>
              <a:t>Dinari, </a:t>
            </a:r>
            <a:r>
              <a:rPr lang="hr-HR" dirty="0" err="1" smtClean="0"/>
              <a:t>denari</a:t>
            </a:r>
            <a:r>
              <a:rPr lang="hr-HR" dirty="0" smtClean="0"/>
              <a:t>, marke, zloti, forinte….</a:t>
            </a:r>
          </a:p>
          <a:p>
            <a:endParaRPr lang="hr-HR" dirty="0"/>
          </a:p>
        </p:txBody>
      </p:sp>
    </p:spTree>
    <p:extLst>
      <p:ext uri="{BB962C8B-B14F-4D97-AF65-F5344CB8AC3E}">
        <p14:creationId xmlns:p14="http://schemas.microsoft.com/office/powerpoint/2010/main" val="3919017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ELEMENTI ZAŠTITE NOVČANICA</a:t>
            </a:r>
            <a:endParaRPr lang="hr-HR" dirty="0"/>
          </a:p>
        </p:txBody>
      </p:sp>
      <p:sp>
        <p:nvSpPr>
          <p:cNvPr id="7" name="Rezervirano mjesto sadržaja 6"/>
          <p:cNvSpPr>
            <a:spLocks noGrp="1"/>
          </p:cNvSpPr>
          <p:nvPr>
            <p:ph idx="1"/>
          </p:nvPr>
        </p:nvSpPr>
        <p:spPr/>
        <p:txBody>
          <a:bodyPr/>
          <a:lstStyle/>
          <a:p>
            <a:r>
              <a:rPr lang="hr-HR" dirty="0" smtClean="0"/>
              <a:t>RELJEFNI OBLICI</a:t>
            </a:r>
          </a:p>
          <a:p>
            <a:r>
              <a:rPr lang="hr-HR" dirty="0" smtClean="0"/>
              <a:t>PROPUSNO SVJETLO</a:t>
            </a:r>
          </a:p>
          <a:p>
            <a:r>
              <a:rPr lang="hr-HR" dirty="0" smtClean="0"/>
              <a:t>OPTIČKI VARIJABILNE BOJE</a:t>
            </a:r>
          </a:p>
          <a:p>
            <a:r>
              <a:rPr lang="hr-HR" dirty="0" smtClean="0"/>
              <a:t>HOLOGRAMSKA VRPCA</a:t>
            </a:r>
            <a:endParaRPr lang="hr-HR" dirty="0"/>
          </a:p>
        </p:txBody>
      </p:sp>
    </p:spTree>
    <p:extLst>
      <p:ext uri="{BB962C8B-B14F-4D97-AF65-F5344CB8AC3E}">
        <p14:creationId xmlns:p14="http://schemas.microsoft.com/office/powerpoint/2010/main" val="31990084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MJENICA</a:t>
            </a:r>
            <a:endParaRPr lang="hr-HR" dirty="0"/>
          </a:p>
        </p:txBody>
      </p:sp>
      <p:sp>
        <p:nvSpPr>
          <p:cNvPr id="3" name="Rezervirano mjesto sadržaja 2"/>
          <p:cNvSpPr>
            <a:spLocks noGrp="1"/>
          </p:cNvSpPr>
          <p:nvPr>
            <p:ph idx="1"/>
          </p:nvPr>
        </p:nvSpPr>
        <p:spPr/>
        <p:txBody>
          <a:bodyPr/>
          <a:lstStyle/>
          <a:p>
            <a:r>
              <a:rPr lang="hr-HR" dirty="0" smtClean="0"/>
              <a:t>Instrument kreditiranja, plaćanja i osiguranja plaćanja. To je pisana izjava dužnika da će u roku naznačenom na mjenici podmiriti dugovanje.</a:t>
            </a:r>
            <a:endParaRPr lang="hr-HR" dirty="0"/>
          </a:p>
        </p:txBody>
      </p:sp>
    </p:spTree>
    <p:extLst>
      <p:ext uri="{BB962C8B-B14F-4D97-AF65-F5344CB8AC3E}">
        <p14:creationId xmlns:p14="http://schemas.microsoft.com/office/powerpoint/2010/main" val="19637700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OBLICI NOVCA</a:t>
            </a:r>
            <a:endParaRPr lang="hr-HR" dirty="0"/>
          </a:p>
        </p:txBody>
      </p:sp>
      <p:sp>
        <p:nvSpPr>
          <p:cNvPr id="3" name="Rezervirano mjesto sadržaja 2"/>
          <p:cNvSpPr>
            <a:spLocks noGrp="1"/>
          </p:cNvSpPr>
          <p:nvPr>
            <p:ph idx="1"/>
          </p:nvPr>
        </p:nvSpPr>
        <p:spPr/>
        <p:txBody>
          <a:bodyPr/>
          <a:lstStyle/>
          <a:p>
            <a:r>
              <a:rPr lang="hr-HR" dirty="0" smtClean="0"/>
              <a:t>ROBNI ILI NATURALNI NOVAC - trampa</a:t>
            </a:r>
          </a:p>
          <a:p>
            <a:r>
              <a:rPr lang="hr-HR" dirty="0" smtClean="0"/>
              <a:t>KOVANI NOVAC – 50 centi</a:t>
            </a:r>
          </a:p>
          <a:p>
            <a:r>
              <a:rPr lang="hr-HR" dirty="0" smtClean="0"/>
              <a:t>PAPIRNI NOVAC – 20 eura</a:t>
            </a:r>
          </a:p>
          <a:p>
            <a:r>
              <a:rPr lang="hr-HR" dirty="0" smtClean="0"/>
              <a:t>BANKARSKI NOVAC – novac na računu u banci</a:t>
            </a:r>
            <a:endParaRPr lang="hr-HR" dirty="0"/>
          </a:p>
        </p:txBody>
      </p:sp>
      <p:pic>
        <p:nvPicPr>
          <p:cNvPr id="4" name="Slika 3" descr="Besplatna slika: cent, &lt;strong&gt;kovanice&lt;/strong&gt;, bakar, eura, Europski, financije ..."/>
          <p:cNvPicPr>
            <a:picLocks noChangeAspect="1"/>
          </p:cNvPicPr>
          <p:nvPr/>
        </p:nvPicPr>
        <p:blipFill rotWithShape="1">
          <a:blip r:embed="rId2">
            <a:extLst>
              <a:ext uri="{28A0092B-C50C-407E-A947-70E740481C1C}">
                <a14:useLocalDpi xmlns:a14="http://schemas.microsoft.com/office/drawing/2010/main" val="0"/>
              </a:ext>
            </a:extLst>
          </a:blip>
          <a:srcRect l="10438" t="34280" r="23737" b="13952"/>
          <a:stretch/>
        </p:blipFill>
        <p:spPr>
          <a:xfrm>
            <a:off x="8922327" y="2085519"/>
            <a:ext cx="3293019" cy="1726519"/>
          </a:xfrm>
          <a:prstGeom prst="rect">
            <a:avLst/>
          </a:prstGeom>
        </p:spPr>
      </p:pic>
      <p:pic>
        <p:nvPicPr>
          <p:cNvPr id="5" name="Slika 4" descr="Euro - Wikiped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5479" y="3843482"/>
            <a:ext cx="3056521" cy="3014518"/>
          </a:xfrm>
          <a:prstGeom prst="rect">
            <a:avLst/>
          </a:prstGeom>
        </p:spPr>
      </p:pic>
      <p:pic>
        <p:nvPicPr>
          <p:cNvPr id="6" name="Slika 5" descr="รูปภาพ : ปลูก, ดอกไม้, ฤดูร้อน, หนุ่มสาว, จาน, ผลิต, สีเหลือง, ผัก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38482" y="34276"/>
            <a:ext cx="3076864" cy="2051243"/>
          </a:xfrm>
          <a:prstGeom prst="rect">
            <a:avLst/>
          </a:prstGeom>
        </p:spPr>
      </p:pic>
    </p:spTree>
    <p:extLst>
      <p:ext uri="{BB962C8B-B14F-4D97-AF65-F5344CB8AC3E}">
        <p14:creationId xmlns:p14="http://schemas.microsoft.com/office/powerpoint/2010/main" val="32216127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OSOBE KOJE SE POJAVLJUJU U MJENIČNOM POSTUPKU</a:t>
            </a:r>
            <a:endParaRPr lang="hr-HR" dirty="0"/>
          </a:p>
        </p:txBody>
      </p:sp>
      <p:sp>
        <p:nvSpPr>
          <p:cNvPr id="3" name="Rezervirano mjesto sadržaja 2"/>
          <p:cNvSpPr>
            <a:spLocks noGrp="1"/>
          </p:cNvSpPr>
          <p:nvPr>
            <p:ph idx="1"/>
          </p:nvPr>
        </p:nvSpPr>
        <p:spPr/>
        <p:txBody>
          <a:bodyPr/>
          <a:lstStyle/>
          <a:p>
            <a:pPr marL="0" indent="0">
              <a:buNone/>
            </a:pPr>
            <a:r>
              <a:rPr lang="hr-HR" dirty="0" smtClean="0"/>
              <a:t>TRASANT – izdaje mjenicu i obvezuje da će  iznos naznačen na mjenici podmiriti u novcu u roku naznačenom na mjenici</a:t>
            </a:r>
          </a:p>
          <a:p>
            <a:pPr marL="0" indent="0">
              <a:buNone/>
            </a:pPr>
            <a:r>
              <a:rPr lang="hr-HR" dirty="0" smtClean="0"/>
              <a:t>TRASAT – prihvaća mjenicu i obvezuje se da će postati glavni mjenični dužnik</a:t>
            </a:r>
          </a:p>
          <a:p>
            <a:pPr marL="0" indent="0">
              <a:buNone/>
            </a:pPr>
            <a:r>
              <a:rPr lang="hr-HR" dirty="0" smtClean="0"/>
              <a:t>REMITENT – korisnik mjenice</a:t>
            </a:r>
          </a:p>
          <a:p>
            <a:pPr marL="0" indent="0">
              <a:buNone/>
            </a:pPr>
            <a:endParaRPr lang="hr-HR" dirty="0" smtClean="0"/>
          </a:p>
        </p:txBody>
      </p:sp>
    </p:spTree>
    <p:extLst>
      <p:ext uri="{BB962C8B-B14F-4D97-AF65-F5344CB8AC3E}">
        <p14:creationId xmlns:p14="http://schemas.microsoft.com/office/powerpoint/2010/main" val="17916292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NOVČANA MASA</a:t>
            </a:r>
            <a:endParaRPr lang="hr-HR" dirty="0"/>
          </a:p>
        </p:txBody>
      </p:sp>
      <p:sp>
        <p:nvSpPr>
          <p:cNvPr id="3" name="Rezervirano mjesto sadržaja 2"/>
          <p:cNvSpPr>
            <a:spLocks noGrp="1"/>
          </p:cNvSpPr>
          <p:nvPr>
            <p:ph idx="1"/>
          </p:nvPr>
        </p:nvSpPr>
        <p:spPr/>
        <p:txBody>
          <a:bodyPr/>
          <a:lstStyle/>
          <a:p>
            <a:r>
              <a:rPr lang="hr-HR" dirty="0" smtClean="0"/>
              <a:t>Količina novca kojom raspolaže neko gospodarstvo u određenom trenutku</a:t>
            </a:r>
            <a:endParaRPr lang="hr-HR" dirty="0"/>
          </a:p>
        </p:txBody>
      </p:sp>
    </p:spTree>
    <p:extLst>
      <p:ext uri="{BB962C8B-B14F-4D97-AF65-F5344CB8AC3E}">
        <p14:creationId xmlns:p14="http://schemas.microsoft.com/office/powerpoint/2010/main" val="15982437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OPTJECAJ NOVCA</a:t>
            </a:r>
            <a:endParaRPr lang="hr-HR" dirty="0"/>
          </a:p>
        </p:txBody>
      </p:sp>
      <p:sp>
        <p:nvSpPr>
          <p:cNvPr id="3" name="Rezervirano mjesto sadržaja 2"/>
          <p:cNvSpPr>
            <a:spLocks noGrp="1"/>
          </p:cNvSpPr>
          <p:nvPr>
            <p:ph idx="1"/>
          </p:nvPr>
        </p:nvSpPr>
        <p:spPr/>
        <p:txBody>
          <a:bodyPr/>
          <a:lstStyle/>
          <a:p>
            <a:r>
              <a:rPr lang="hr-HR" dirty="0" smtClean="0"/>
              <a:t>KRETANJE NOVCA (PRILIKOM TRANSAKCIJA NPR.)</a:t>
            </a:r>
          </a:p>
          <a:p>
            <a:r>
              <a:rPr lang="hr-HR" dirty="0" smtClean="0"/>
              <a:t>BRZINA OPTJECAJA NOVCA GOVORI NAM KOLIKO SE ČESTO U ODREĐENOM PERIODU UPOTRIJEBILA ODREĐENA NOVČANA JEDINICA U PROCESU RAZMJENE</a:t>
            </a:r>
          </a:p>
          <a:p>
            <a:endParaRPr lang="hr-HR" dirty="0"/>
          </a:p>
          <a:p>
            <a:r>
              <a:rPr lang="hr-HR" dirty="0" smtClean="0"/>
              <a:t>Npr. Jutros sam u pekarnici kiflu platila novčanicom od 5 eura, kasnije je prodavačica tih 5 eura vratila Petru kao kusur, Petar je s tih 5 eura platio kavu u kafiću….</a:t>
            </a:r>
            <a:endParaRPr lang="hr-HR" dirty="0"/>
          </a:p>
        </p:txBody>
      </p:sp>
    </p:spTree>
    <p:extLst>
      <p:ext uri="{BB962C8B-B14F-4D97-AF65-F5344CB8AC3E}">
        <p14:creationId xmlns:p14="http://schemas.microsoft.com/office/powerpoint/2010/main" val="16950545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NOVČANI AGREGATI – NJIMA MJERIMO PONUDU NOVCA</a:t>
            </a:r>
            <a:endParaRPr lang="hr-HR" dirty="0"/>
          </a:p>
        </p:txBody>
      </p:sp>
      <p:sp>
        <p:nvSpPr>
          <p:cNvPr id="3" name="Rezervirano mjesto sadržaja 2"/>
          <p:cNvSpPr>
            <a:spLocks noGrp="1"/>
          </p:cNvSpPr>
          <p:nvPr>
            <p:ph idx="1"/>
          </p:nvPr>
        </p:nvSpPr>
        <p:spPr/>
        <p:txBody>
          <a:bodyPr/>
          <a:lstStyle/>
          <a:p>
            <a:r>
              <a:rPr lang="hr-HR" dirty="0" smtClean="0"/>
              <a:t>M1 (NOVČANA MASA) = GOTOVI NOVAC + DEPOZITI PO VIĐENJU</a:t>
            </a:r>
          </a:p>
          <a:p>
            <a:r>
              <a:rPr lang="hr-HR" dirty="0" smtClean="0"/>
              <a:t>M2 = M1 + KVAZINOVAC (ŠTEDNI DEPOZITI BEZ ROKA)</a:t>
            </a:r>
          </a:p>
          <a:p>
            <a:r>
              <a:rPr lang="hr-HR" dirty="0" smtClean="0"/>
              <a:t>M3 = M2 + OROČENI I BLOKIRANI DEPOZITI KOD KOJIH NAM JE MOGUĆNOST RASPOLAGANJA  ODGOĐENA NA ROK MANJI OD GODINE DANA</a:t>
            </a:r>
          </a:p>
          <a:p>
            <a:r>
              <a:rPr lang="hr-HR" dirty="0" smtClean="0"/>
              <a:t>M4 = M3 + OROČENI I BLOKIRANI DEPOZITI NA ROK DULJI OD GODINE DANA</a:t>
            </a:r>
            <a:endParaRPr lang="hr-HR" dirty="0"/>
          </a:p>
        </p:txBody>
      </p:sp>
    </p:spTree>
    <p:extLst>
      <p:ext uri="{BB962C8B-B14F-4D97-AF65-F5344CB8AC3E}">
        <p14:creationId xmlns:p14="http://schemas.microsoft.com/office/powerpoint/2010/main" val="31099429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PISMENI ZADATAK</a:t>
            </a:r>
            <a:endParaRPr lang="hr-HR" dirty="0"/>
          </a:p>
        </p:txBody>
      </p:sp>
      <p:sp>
        <p:nvSpPr>
          <p:cNvPr id="3" name="Rezervirano mjesto sadržaja 2"/>
          <p:cNvSpPr>
            <a:spLocks noGrp="1"/>
          </p:cNvSpPr>
          <p:nvPr>
            <p:ph idx="1"/>
          </p:nvPr>
        </p:nvSpPr>
        <p:spPr/>
        <p:txBody>
          <a:bodyPr>
            <a:normAutofit fontScale="92500" lnSpcReduction="10000"/>
          </a:bodyPr>
          <a:lstStyle/>
          <a:p>
            <a:r>
              <a:rPr lang="hr-HR" dirty="0" smtClean="0"/>
              <a:t>Napraviti prezentaciju o jednoj svjetskoj valuti</a:t>
            </a:r>
          </a:p>
          <a:p>
            <a:r>
              <a:rPr lang="hr-HR" dirty="0" smtClean="0"/>
              <a:t>Predstaviti zemlju u kojoj je valuta službeno sredstvo plaćanja</a:t>
            </a:r>
          </a:p>
          <a:p>
            <a:r>
              <a:rPr lang="hr-HR" dirty="0" smtClean="0"/>
              <a:t>Koje su glavne gospodarske grane u toj zemlji</a:t>
            </a:r>
          </a:p>
          <a:p>
            <a:r>
              <a:rPr lang="hr-HR" dirty="0" smtClean="0"/>
              <a:t>O valuti</a:t>
            </a:r>
          </a:p>
          <a:p>
            <a:r>
              <a:rPr lang="hr-HR" dirty="0" smtClean="0"/>
              <a:t>Predstaviti kovanice i novčanice</a:t>
            </a:r>
          </a:p>
          <a:p>
            <a:r>
              <a:rPr lang="hr-HR" dirty="0" smtClean="0"/>
              <a:t>Priložiti i objasniti tu valutu na tečajnoj listi</a:t>
            </a:r>
          </a:p>
          <a:p>
            <a:r>
              <a:rPr lang="hr-HR" dirty="0" smtClean="0"/>
              <a:t>Plaće u toj zemlji</a:t>
            </a:r>
          </a:p>
          <a:p>
            <a:r>
              <a:rPr lang="hr-HR" dirty="0" smtClean="0"/>
              <a:t>Cijene u toj zemlji</a:t>
            </a:r>
          </a:p>
          <a:p>
            <a:r>
              <a:rPr lang="hr-HR" dirty="0" smtClean="0"/>
              <a:t>zanimljivosti</a:t>
            </a:r>
          </a:p>
          <a:p>
            <a:endParaRPr lang="hr-HR" dirty="0"/>
          </a:p>
        </p:txBody>
      </p:sp>
    </p:spTree>
    <p:extLst>
      <p:ext uri="{BB962C8B-B14F-4D97-AF65-F5344CB8AC3E}">
        <p14:creationId xmlns:p14="http://schemas.microsoft.com/office/powerpoint/2010/main" val="24924120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TRAMPA</a:t>
            </a:r>
            <a:endParaRPr lang="hr-HR" dirty="0"/>
          </a:p>
        </p:txBody>
      </p:sp>
      <p:sp>
        <p:nvSpPr>
          <p:cNvPr id="3" name="Rezervirano mjesto sadržaja 2"/>
          <p:cNvSpPr>
            <a:spLocks noGrp="1"/>
          </p:cNvSpPr>
          <p:nvPr>
            <p:ph idx="1"/>
          </p:nvPr>
        </p:nvSpPr>
        <p:spPr/>
        <p:txBody>
          <a:bodyPr/>
          <a:lstStyle/>
          <a:p>
            <a:r>
              <a:rPr lang="hr-HR" dirty="0" smtClean="0"/>
              <a:t>Oblik robne razmjene prije pojave novca</a:t>
            </a:r>
          </a:p>
          <a:p>
            <a:endParaRPr lang="hr-HR" dirty="0" smtClean="0"/>
          </a:p>
          <a:p>
            <a:r>
              <a:rPr lang="hr-HR" dirty="0" smtClean="0"/>
              <a:t>Npr. Ja imam kokoši i jaja, a ti imaš žitarice i meso.</a:t>
            </a:r>
          </a:p>
          <a:p>
            <a:r>
              <a:rPr lang="hr-HR" dirty="0" smtClean="0"/>
              <a:t>Meni trebaju žitarice i želim ti dati za to jaja. Trampa će se obaviti ako tebi jaja trebaju i ako želiš tu robnu razmjenu.</a:t>
            </a:r>
            <a:endParaRPr lang="hr-HR" dirty="0"/>
          </a:p>
        </p:txBody>
      </p:sp>
    </p:spTree>
    <p:extLst>
      <p:ext uri="{BB962C8B-B14F-4D97-AF65-F5344CB8AC3E}">
        <p14:creationId xmlns:p14="http://schemas.microsoft.com/office/powerpoint/2010/main" val="19812628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PENZATORNI NOVAC</a:t>
            </a:r>
            <a:endParaRPr lang="hr-HR" dirty="0"/>
          </a:p>
        </p:txBody>
      </p:sp>
      <p:sp>
        <p:nvSpPr>
          <p:cNvPr id="3" name="Rezervirano mjesto sadržaja 2"/>
          <p:cNvSpPr>
            <a:spLocks noGrp="1"/>
          </p:cNvSpPr>
          <p:nvPr>
            <p:ph idx="1"/>
          </p:nvPr>
        </p:nvSpPr>
        <p:spPr/>
        <p:txBody>
          <a:bodyPr/>
          <a:lstStyle/>
          <a:p>
            <a:r>
              <a:rPr lang="hr-HR" dirty="0" smtClean="0"/>
              <a:t>Novac koji se prilikom plaćanja mjerio </a:t>
            </a:r>
          </a:p>
          <a:p>
            <a:endParaRPr lang="hr-HR" dirty="0"/>
          </a:p>
        </p:txBody>
      </p:sp>
    </p:spTree>
    <p:extLst>
      <p:ext uri="{BB962C8B-B14F-4D97-AF65-F5344CB8AC3E}">
        <p14:creationId xmlns:p14="http://schemas.microsoft.com/office/powerpoint/2010/main" val="25046166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TEMELJNA SVOJSTVA NOVCA</a:t>
            </a:r>
            <a:endParaRPr lang="hr-HR" dirty="0"/>
          </a:p>
        </p:txBody>
      </p:sp>
      <p:sp>
        <p:nvSpPr>
          <p:cNvPr id="3" name="Rezervirano mjesto sadržaja 2"/>
          <p:cNvSpPr>
            <a:spLocks noGrp="1"/>
          </p:cNvSpPr>
          <p:nvPr>
            <p:ph idx="1"/>
          </p:nvPr>
        </p:nvSpPr>
        <p:spPr/>
        <p:txBody>
          <a:bodyPr>
            <a:normAutofit lnSpcReduction="10000"/>
          </a:bodyPr>
          <a:lstStyle/>
          <a:p>
            <a:r>
              <a:rPr lang="hr-HR" dirty="0" smtClean="0"/>
              <a:t>PRENOSIVOST- možemo ga nositi u novčaniku ili džepu jer je lagan</a:t>
            </a:r>
          </a:p>
          <a:p>
            <a:r>
              <a:rPr lang="hr-HR" dirty="0" smtClean="0"/>
              <a:t>STANDARDIZIRANOST- novčanice trebaju biti iste, izrađene jednako</a:t>
            </a:r>
          </a:p>
          <a:p>
            <a:r>
              <a:rPr lang="hr-HR" dirty="0" smtClean="0"/>
              <a:t>DJELJIVOST- možemo ga usitniti ( 20 eura= 10 + 10 ili 10+5+5)…</a:t>
            </a:r>
          </a:p>
          <a:p>
            <a:r>
              <a:rPr lang="hr-HR" dirty="0" smtClean="0"/>
              <a:t>TRAJNOST – novac traje godinama i ne uništava se lako</a:t>
            </a:r>
          </a:p>
          <a:p>
            <a:r>
              <a:rPr lang="hr-HR" dirty="0" smtClean="0"/>
              <a:t>PRIHVATLJIVOST – svatko će ga u transakcijama prihvatiti</a:t>
            </a:r>
          </a:p>
          <a:p>
            <a:r>
              <a:rPr lang="hr-HR" dirty="0" smtClean="0"/>
              <a:t>POSTOJANOST VRIJEDNOSTI – vrijednost novca treba biti stabilna i mi barem otprilike možemo znati koliko možemo kupiti neke robe za određenu količinu novca</a:t>
            </a:r>
            <a:endParaRPr lang="hr-HR" dirty="0"/>
          </a:p>
        </p:txBody>
      </p:sp>
    </p:spTree>
    <p:extLst>
      <p:ext uri="{BB962C8B-B14F-4D97-AF65-F5344CB8AC3E}">
        <p14:creationId xmlns:p14="http://schemas.microsoft.com/office/powerpoint/2010/main" val="40738099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smtClean="0"/>
              <a:t>PRVI NOVAC NA PODRUČJU HRVATSKE</a:t>
            </a:r>
            <a:br>
              <a:rPr lang="hr-HR" b="1" dirty="0" smtClean="0"/>
            </a:br>
            <a:endParaRPr lang="hr-HR" dirty="0"/>
          </a:p>
        </p:txBody>
      </p:sp>
      <p:sp>
        <p:nvSpPr>
          <p:cNvPr id="3" name="Rezervirano mjesto sadržaja 2"/>
          <p:cNvSpPr>
            <a:spLocks noGrp="1"/>
          </p:cNvSpPr>
          <p:nvPr>
            <p:ph idx="1"/>
          </p:nvPr>
        </p:nvSpPr>
        <p:spPr/>
        <p:txBody>
          <a:bodyPr/>
          <a:lstStyle/>
          <a:p>
            <a:r>
              <a:rPr lang="hr-HR" dirty="0" smtClean="0"/>
              <a:t>U </a:t>
            </a:r>
            <a:r>
              <a:rPr lang="hr-HR" dirty="0"/>
              <a:t>našim se krajevima novac kovao od IV. stoljeća prije Krista. Najprije je to bio grčki novac, zatim rimski, a potom i bizantski novac.</a:t>
            </a:r>
          </a:p>
          <a:p>
            <a:r>
              <a:rPr lang="hr-HR" dirty="0"/>
              <a:t>Prvi hrvatski novac iskovao je herceg Andrija i to srebrni </a:t>
            </a:r>
            <a:r>
              <a:rPr lang="hr-HR" dirty="0" err="1"/>
              <a:t>denar</a:t>
            </a:r>
            <a:r>
              <a:rPr lang="hr-HR" dirty="0"/>
              <a:t> i </a:t>
            </a:r>
            <a:r>
              <a:rPr lang="hr-HR" dirty="0" err="1"/>
              <a:t>poludenar</a:t>
            </a:r>
            <a:r>
              <a:rPr lang="hr-HR" dirty="0"/>
              <a:t>, a od 1256. do 1384. godine kovao se banovac. Ime naše današnje valute kune povezano je s hrvatskom poviješću. Naime, </a:t>
            </a:r>
            <a:r>
              <a:rPr lang="hr-HR" dirty="0" err="1"/>
              <a:t>kunino</a:t>
            </a:r>
            <a:r>
              <a:rPr lang="hr-HR" dirty="0"/>
              <a:t> krzno upotrebljavalo se kao robni novac, kunovina je bio porez koji se plaćao </a:t>
            </a:r>
            <a:r>
              <a:rPr lang="hr-HR" dirty="0" err="1"/>
              <a:t>kuninim</a:t>
            </a:r>
            <a:r>
              <a:rPr lang="hr-HR" dirty="0"/>
              <a:t> krznom, lik kune nalazio se na hrvatskom banovcu, a za vrijeme Drugog svjetskog rata hrvatska valuta također je bila kuna.</a:t>
            </a:r>
          </a:p>
          <a:p>
            <a:endParaRPr lang="hr-HR" dirty="0"/>
          </a:p>
        </p:txBody>
      </p:sp>
    </p:spTree>
    <p:extLst>
      <p:ext uri="{BB962C8B-B14F-4D97-AF65-F5344CB8AC3E}">
        <p14:creationId xmlns:p14="http://schemas.microsoft.com/office/powerpoint/2010/main" val="15448948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hr-HR" b="1" dirty="0"/>
              <a:t>KRIVOTVORENE NOVČANICE I KOVANICE TE NJIHOVO SUZBIJANJE</a:t>
            </a:r>
            <a:br>
              <a:rPr lang="hr-HR" b="1" dirty="0"/>
            </a:br>
            <a:endParaRPr lang="hr-HR" dirty="0"/>
          </a:p>
        </p:txBody>
      </p:sp>
      <p:sp>
        <p:nvSpPr>
          <p:cNvPr id="3" name="Rezervirano mjesto sadržaja 2"/>
          <p:cNvSpPr>
            <a:spLocks noGrp="1"/>
          </p:cNvSpPr>
          <p:nvPr>
            <p:ph idx="1"/>
          </p:nvPr>
        </p:nvSpPr>
        <p:spPr/>
        <p:txBody>
          <a:bodyPr>
            <a:normAutofit fontScale="70000" lnSpcReduction="20000"/>
          </a:bodyPr>
          <a:lstStyle/>
          <a:p>
            <a:r>
              <a:rPr lang="hr-HR" dirty="0"/>
              <a:t>Tijekom 2023. Hrvatska narodna banka evidentirala je 4920 krivotvorenih </a:t>
            </a:r>
            <a:r>
              <a:rPr lang="hr-HR" dirty="0" err="1"/>
              <a:t>euronovčanica</a:t>
            </a:r>
            <a:r>
              <a:rPr lang="hr-HR" dirty="0"/>
              <a:t> nominalne vrijednosti 301.015,00 eura i 3962 krivotvorene </a:t>
            </a:r>
            <a:r>
              <a:rPr lang="hr-HR" dirty="0" err="1"/>
              <a:t>eurokovanice</a:t>
            </a:r>
            <a:r>
              <a:rPr lang="hr-HR" dirty="0"/>
              <a:t> nominalne vrijednosti 7.760,00 eura.</a:t>
            </a:r>
          </a:p>
          <a:p>
            <a:r>
              <a:rPr lang="hr-HR" dirty="0"/>
              <a:t>Tijekom 2023. evidentirana su 33 komada krivotvorenih novčanica kuna nominalne vrijednosti 16.120,00 kn, i to: 1 komad od 20 kuna, 8 komada od 200 kuna, 19 komada od 500 kuna i 5 komada od 1.000 kuna. Krivotvorene kovanice kune nisu evidentirane u navedenom razdoblju. Znatan pad evidentiranih krivotvorina novčanica kune u usporedbi s 2022., kada ih je bilo registrirano 133 komada, posljedica je uvođenja eura kao službene valute u Hrvatskoj.</a:t>
            </a:r>
          </a:p>
          <a:p>
            <a:r>
              <a:rPr lang="hr-HR" dirty="0"/>
              <a:t>Kada je riječ o krivotvorinama ostalih valuta, njih je tijekom 2023. evidentirano ukupno 195 komada, od čega se 182 primjerka odnose na krivotvorene novčanice američkog dolara. Slijede krivotvorene novčanice funte </a:t>
            </a:r>
            <a:r>
              <a:rPr lang="hr-HR" dirty="0" err="1"/>
              <a:t>sterlinga</a:t>
            </a:r>
            <a:r>
              <a:rPr lang="hr-HR" dirty="0"/>
              <a:t> sa 7 primjeraka i 6 primjeraka krivotvorenih novčanica australskog dolara.</a:t>
            </a:r>
          </a:p>
          <a:p>
            <a:r>
              <a:rPr lang="hr-HR" dirty="0"/>
              <a:t>Kako bi se osobe koje svakodnevno u obavljanju svoje osnovne djelatnosti rukuju gotovim novcem, a i šira javnost, educirale o gotovom novcu, HNB provodi Nacionalni program obuke za provjeru autentičnosti </a:t>
            </a:r>
            <a:r>
              <a:rPr lang="hr-HR" dirty="0" err="1"/>
              <a:t>euronovčanica</a:t>
            </a:r>
            <a:r>
              <a:rPr lang="hr-HR" dirty="0"/>
              <a:t> i </a:t>
            </a:r>
            <a:r>
              <a:rPr lang="hr-HR" dirty="0" err="1"/>
              <a:t>eurokovanica</a:t>
            </a:r>
            <a:r>
              <a:rPr lang="hr-HR" dirty="0"/>
              <a:t>. </a:t>
            </a:r>
          </a:p>
          <a:p>
            <a:endParaRPr lang="hr-HR" dirty="0"/>
          </a:p>
        </p:txBody>
      </p:sp>
    </p:spTree>
    <p:extLst>
      <p:ext uri="{BB962C8B-B14F-4D97-AF65-F5344CB8AC3E}">
        <p14:creationId xmlns:p14="http://schemas.microsoft.com/office/powerpoint/2010/main" val="28729915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hr-HR" b="1" dirty="0" smtClean="0"/>
              <a:t>KADA JE MATERIJALNA VRIJEDNOST NOVCA BILA VEĆA OD NOMINALNE I REALNE?</a:t>
            </a:r>
            <a:br>
              <a:rPr lang="hr-HR" b="1" dirty="0" smtClean="0"/>
            </a:br>
            <a:endParaRPr lang="hr-HR" dirty="0"/>
          </a:p>
        </p:txBody>
      </p:sp>
      <p:sp>
        <p:nvSpPr>
          <p:cNvPr id="3" name="Rezervirano mjesto sadržaja 2"/>
          <p:cNvSpPr>
            <a:spLocks noGrp="1"/>
          </p:cNvSpPr>
          <p:nvPr>
            <p:ph idx="1"/>
          </p:nvPr>
        </p:nvSpPr>
        <p:spPr/>
        <p:txBody>
          <a:bodyPr/>
          <a:lstStyle/>
          <a:p>
            <a:r>
              <a:rPr lang="hr-HR" dirty="0" smtClean="0"/>
              <a:t>Jedinstveni </a:t>
            </a:r>
            <a:r>
              <a:rPr lang="hr-HR" dirty="0"/>
              <a:t>slučaj kada je materijalna vrijednost novca bila mnogo veća od nominalne i realne vrijednosti zbio se za vrijeme vladavine ruskog cara Nikole I. Tada je iskovan jedinstven novac od čiste uralske platine, a vrijednost tog novca iskovanog od tada najskuplje kovine bila je mnogo veća nego što se za njega moglo kupiti robe. Primjerice, netko je tada kupio i platio kaput deset rubalja (novcem od platine) čija je realna vrijednost bila pedeset rubalja.</a:t>
            </a:r>
          </a:p>
          <a:p>
            <a:endParaRPr lang="hr-HR" dirty="0"/>
          </a:p>
        </p:txBody>
      </p:sp>
    </p:spTree>
    <p:extLst>
      <p:ext uri="{BB962C8B-B14F-4D97-AF65-F5344CB8AC3E}">
        <p14:creationId xmlns:p14="http://schemas.microsoft.com/office/powerpoint/2010/main" val="40003699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slov 7"/>
          <p:cNvSpPr>
            <a:spLocks noGrp="1"/>
          </p:cNvSpPr>
          <p:nvPr>
            <p:ph type="title"/>
          </p:nvPr>
        </p:nvSpPr>
        <p:spPr/>
        <p:txBody>
          <a:bodyPr>
            <a:normAutofit fontScale="90000"/>
          </a:bodyPr>
          <a:lstStyle/>
          <a:p>
            <a:r>
              <a:rPr lang="hr-HR" b="1" dirty="0" smtClean="0"/>
              <a:t>KOLIKO JE KOŠTALA PROIZVODNJA JEDNE KOVANICE OD 5 KUNA?</a:t>
            </a:r>
            <a:br>
              <a:rPr lang="hr-HR" b="1" dirty="0" smtClean="0"/>
            </a:br>
            <a:endParaRPr lang="hr-HR" dirty="0"/>
          </a:p>
        </p:txBody>
      </p:sp>
      <p:sp>
        <p:nvSpPr>
          <p:cNvPr id="5" name="Rezervirano mjesto sadržaja 4"/>
          <p:cNvSpPr>
            <a:spLocks noGrp="1"/>
          </p:cNvSpPr>
          <p:nvPr>
            <p:ph sz="half" idx="1"/>
          </p:nvPr>
        </p:nvSpPr>
        <p:spPr/>
        <p:txBody>
          <a:bodyPr>
            <a:normAutofit fontScale="55000" lnSpcReduction="20000"/>
          </a:bodyPr>
          <a:lstStyle/>
          <a:p>
            <a:r>
              <a:rPr lang="hr-HR" dirty="0" smtClean="0"/>
              <a:t>Novčanica </a:t>
            </a:r>
            <a:r>
              <a:rPr lang="hr-HR" dirty="0"/>
              <a:t>ili kovanica vrijedi onoliko koliko je na njoj naznačeno. No, koliko je zaista potrebno novca kako bi se izradila jedna kovanica? Iako je kuna, kao zakonsko sredstvo plaćanja u Hrvatskoj zamijenjena eurom, ipak je zanimljivo znati koliko je koštala proizvodnja jedne kovanice od 5 kuna. Hrvatski novčarski zavod na svojim je stranicama navodio sastav kovanice od 5 kuna: 65 % bakra, 23,2 % nikla, 11,8 % cinka, a masa cijele kovanice bila je 5 g. Na stranicama Kemijsko-tehnološkog fakulteta u Splitu stoji kako je cijena čistog bakra 26,10 eura (500 g), cinka 39,60 eura (500 g) te nikla 96,60 eura (500 g). Ako kovanica ima 5 g, slijedi računica (ako se uzme ondašnji tečaj 1 euro = 7,56 kn): </a:t>
            </a:r>
          </a:p>
          <a:p>
            <a:r>
              <a:rPr lang="hr-HR" dirty="0"/>
              <a:t>65 % bakra = 3,25 g à 65 % bakra = 1,26 kn (ili današnjih 0,17 eura)</a:t>
            </a:r>
          </a:p>
          <a:p>
            <a:r>
              <a:rPr lang="hr-HR" dirty="0"/>
              <a:t>23,2 % nikla = 1,16 g à 23,2 % nikla = 1,69 kn (ili današnjih 0,22 eura)</a:t>
            </a:r>
          </a:p>
          <a:p>
            <a:r>
              <a:rPr lang="hr-HR" dirty="0"/>
              <a:t>11,8 % cinka = 0,59 g à 11,8 % cinka = 0,34 kn (ili današnjih 0,05 eura).</a:t>
            </a:r>
          </a:p>
          <a:p>
            <a:r>
              <a:rPr lang="hr-HR" dirty="0"/>
              <a:t>Sve zajedno, cijena proizvodnje jedne kovanice od 5 kn bila je 3,29 kn, odnosno današnjih 0,44 eura. </a:t>
            </a:r>
          </a:p>
          <a:p>
            <a:endParaRPr lang="hr-HR" dirty="0"/>
          </a:p>
        </p:txBody>
      </p:sp>
      <p:pic>
        <p:nvPicPr>
          <p:cNvPr id="10" name="Rezervirano mjesto sadržaja 9" descr="Croatian &lt;strong&gt;Kuna&lt;/strong&gt; Free Stock Photo - Public Domain Pictures"/>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488083" y="2429163"/>
            <a:ext cx="4052196" cy="2026098"/>
          </a:xfrm>
        </p:spPr>
      </p:pic>
    </p:spTree>
    <p:extLst>
      <p:ext uri="{BB962C8B-B14F-4D97-AF65-F5344CB8AC3E}">
        <p14:creationId xmlns:p14="http://schemas.microsoft.com/office/powerpoint/2010/main" val="2858563601"/>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8D4585"/>
      </a:dk2>
      <a:lt2>
        <a:srgbClr val="E7E6E6"/>
      </a:lt2>
      <a:accent1>
        <a:srgbClr val="F35AE6"/>
      </a:accent1>
      <a:accent2>
        <a:srgbClr val="FC5283"/>
      </a:accent2>
      <a:accent3>
        <a:srgbClr val="F67C64"/>
      </a:accent3>
      <a:accent4>
        <a:srgbClr val="F89F65"/>
      </a:accent4>
      <a:accent5>
        <a:srgbClr val="55C6BA"/>
      </a:accent5>
      <a:accent6>
        <a:srgbClr val="84A3FD"/>
      </a:accent6>
      <a:hlink>
        <a:srgbClr val="6ED4F6"/>
      </a:hlink>
      <a:folHlink>
        <a:srgbClr val="9FECFC"/>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106000"/>
                <a:satMod val="220000"/>
                <a:lumMod val="140000"/>
              </a:schemeClr>
            </a:gs>
            <a:gs pos="50000">
              <a:schemeClr val="phClr">
                <a:shade val="100000"/>
                <a:hueMod val="100000"/>
                <a:satMod val="110000"/>
                <a:lumMod val="130000"/>
              </a:schemeClr>
            </a:gs>
            <a:gs pos="100000">
              <a:schemeClr val="phClr">
                <a:shade val="69000"/>
                <a:hueMod val="88000"/>
                <a:satMod val="16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7D30EEFE-7128-4DE5-8A0D-8D4EF32CB0AF}"/>
    </a:ext>
  </a:extLst>
</a:theme>
</file>

<file path=docProps/app.xml><?xml version="1.0" encoding="utf-8"?>
<Properties xmlns="http://schemas.openxmlformats.org/officeDocument/2006/extended-properties" xmlns:vt="http://schemas.openxmlformats.org/officeDocument/2006/docPropsVTypes">
  <Template>TM04033917[[fn=Berlin]]</Template>
  <TotalTime>3259</TotalTime>
  <Words>1944</Words>
  <Application>Microsoft Office PowerPoint</Application>
  <PresentationFormat>Široki zaslon</PresentationFormat>
  <Paragraphs>112</Paragraphs>
  <Slides>24</Slides>
  <Notes>0</Notes>
  <HiddenSlides>0</HiddenSlides>
  <MMClips>0</MMClips>
  <ScaleCrop>false</ScaleCrop>
  <HeadingPairs>
    <vt:vector size="6" baseType="variant">
      <vt:variant>
        <vt:lpstr>Korišteni fontovi</vt:lpstr>
      </vt:variant>
      <vt:variant>
        <vt:i4>2</vt:i4>
      </vt:variant>
      <vt:variant>
        <vt:lpstr>Tema</vt:lpstr>
      </vt:variant>
      <vt:variant>
        <vt:i4>1</vt:i4>
      </vt:variant>
      <vt:variant>
        <vt:lpstr>Naslovi slajdova</vt:lpstr>
      </vt:variant>
      <vt:variant>
        <vt:i4>24</vt:i4>
      </vt:variant>
    </vt:vector>
  </HeadingPairs>
  <TitlesOfParts>
    <vt:vector size="27" baseType="lpstr">
      <vt:lpstr>Arial</vt:lpstr>
      <vt:lpstr>Trebuchet MS</vt:lpstr>
      <vt:lpstr>Berlin</vt:lpstr>
      <vt:lpstr>BANKARSTVO I OSIGURANJE 3</vt:lpstr>
      <vt:lpstr>OBLICI NOVCA</vt:lpstr>
      <vt:lpstr>TRAMPA</vt:lpstr>
      <vt:lpstr>PENZATORNI NOVAC</vt:lpstr>
      <vt:lpstr>TEMELJNA SVOJSTVA NOVCA</vt:lpstr>
      <vt:lpstr>PRVI NOVAC NA PODRUČJU HRVATSKE </vt:lpstr>
      <vt:lpstr>KRIVOTVORENE NOVČANICE I KOVANICE TE NJIHOVO SUZBIJANJE </vt:lpstr>
      <vt:lpstr>KADA JE MATERIJALNA VRIJEDNOST NOVCA BILA VEĆA OD NOMINALNE I REALNE? </vt:lpstr>
      <vt:lpstr>KOLIKO JE KOŠTALA PROIZVODNJA JEDNE KOVANICE OD 5 KUNA? </vt:lpstr>
      <vt:lpstr>EUROKOVANICE  Kako se proizvode euronovčanice? (youtube.com)</vt:lpstr>
      <vt:lpstr>VRIJEDNOST NOVCA</vt:lpstr>
      <vt:lpstr>FIAT NOVAC</vt:lpstr>
      <vt:lpstr>INFLACIJA</vt:lpstr>
      <vt:lpstr>NAJVEĆE INFLACIJE U SVIJETU</vt:lpstr>
      <vt:lpstr>MUZEJ NOVCA HRVATSKE NARODNE BANKE</vt:lpstr>
      <vt:lpstr>NOVAC U  FUNKCIJI: </vt:lpstr>
      <vt:lpstr>PowerPoint prezentacija</vt:lpstr>
      <vt:lpstr>ELEMENTI ZAŠTITE NOVČANICA</vt:lpstr>
      <vt:lpstr>MJENICA</vt:lpstr>
      <vt:lpstr>OSOBE KOJE SE POJAVLJUJU U MJENIČNOM POSTUPKU</vt:lpstr>
      <vt:lpstr>NOVČANA MASA</vt:lpstr>
      <vt:lpstr>OPTJECAJ NOVCA</vt:lpstr>
      <vt:lpstr>NOVČANI AGREGATI – NJIMA MJERIMO PONUDU NOVCA</vt:lpstr>
      <vt:lpstr>PISMENI ZADATAK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BANKARSTVO I OSIGURANJE 3</dc:title>
  <dc:creator>Nastavnik</dc:creator>
  <cp:lastModifiedBy>MA</cp:lastModifiedBy>
  <cp:revision>16</cp:revision>
  <dcterms:created xsi:type="dcterms:W3CDTF">2024-09-30T12:48:43Z</dcterms:created>
  <dcterms:modified xsi:type="dcterms:W3CDTF">2025-01-15T22:47:45Z</dcterms:modified>
</cp:coreProperties>
</file>