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70" r:id="rId2"/>
    <p:sldId id="256" r:id="rId3"/>
    <p:sldId id="257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466" y="-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665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819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262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581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221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607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521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271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687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80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11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0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2207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8422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34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877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640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913F55-A1B3-4138-94F9-D039948895B2}" type="datetimeFigureOut">
              <a:rPr lang="hr-HR" smtClean="0"/>
              <a:t>30.4.2021.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F7BFB3-7394-498C-A3AD-EE5C3033EA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83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Ponavljanje prethodne nastavne jedinice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1.Što je Prešutno prekoračenje?</a:t>
            </a:r>
          </a:p>
          <a:p>
            <a:r>
              <a:rPr lang="hr-HR" dirty="0"/>
              <a:t>2. U kojem iznosu se najčešće odobrava?</a:t>
            </a:r>
          </a:p>
          <a:p>
            <a:r>
              <a:rPr lang="hr-HR" dirty="0"/>
              <a:t>3. Prednosti i nedostaci korištenja ove vrste kredita?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33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AKO SE LOMBARDNI KREDIT ODOBRAVA NA OSNOVI OROČENOG DEPOZITA, IZNOS KREDITA IZNOSI DO 95% IZNOSA OROČENOG DEPOZITA.</a:t>
            </a:r>
          </a:p>
          <a:p>
            <a:r>
              <a:rPr lang="hr-HR" dirty="0" smtClean="0"/>
              <a:t>ROK OTPLATE JE OD 3 MJESECA DO 60 MJESECI, ALI NE DULJE OD DATUMA ISTEKA OROČENJA</a:t>
            </a:r>
          </a:p>
          <a:p>
            <a:endParaRPr lang="hr-HR" dirty="0"/>
          </a:p>
          <a:p>
            <a:r>
              <a:rPr lang="hr-HR" dirty="0" smtClean="0"/>
              <a:t>PREDMET LOMBARDA/IZNOS KREDITA VEĆI JE OD 10 000 KUNA.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549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POTREBNA DOKUMENTACIJA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PODACI O KLIJENTU</a:t>
            </a:r>
          </a:p>
          <a:p>
            <a:r>
              <a:rPr lang="hr-HR" dirty="0" smtClean="0"/>
              <a:t>ZAHTJEV ZA LOMBARDNI KREDIT</a:t>
            </a:r>
          </a:p>
          <a:p>
            <a:r>
              <a:rPr lang="hr-HR" dirty="0" smtClean="0"/>
              <a:t>POTPISANA IZJAVAO OBJEDINJAVANJU I OBRADI PODATAKA KREDITNOG IZVJEŠTAJA HROK-A</a:t>
            </a:r>
          </a:p>
          <a:p>
            <a:r>
              <a:rPr lang="hr-HR" dirty="0" smtClean="0"/>
              <a:t>PRESLIKA OSOBNE ISKAZNICE</a:t>
            </a:r>
          </a:p>
          <a:p>
            <a:r>
              <a:rPr lang="hr-HR" dirty="0" smtClean="0"/>
              <a:t>UGOVOR O ORČENJU (AKO JE TEMELJ OROČENA ŠTEDNJA)</a:t>
            </a:r>
          </a:p>
          <a:p>
            <a:endParaRPr lang="hr-HR" dirty="0"/>
          </a:p>
          <a:p>
            <a:r>
              <a:rPr lang="hr-HR" dirty="0" smtClean="0"/>
              <a:t>UGOVOR SE OVJERAVA KOD JAVNOG BILJEŽNIKA</a:t>
            </a:r>
          </a:p>
          <a:p>
            <a:r>
              <a:rPr lang="hr-HR" dirty="0" smtClean="0"/>
              <a:t>NAKNADU ZA OBRADU KREDITNOG ZAHTJEVA MOGUĆE JE PLATITI IZ SREDSTAVA KREDITA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44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6449" y="4598168"/>
            <a:ext cx="8534400" cy="1507067"/>
          </a:xfrm>
        </p:spPr>
        <p:txBody>
          <a:bodyPr/>
          <a:lstStyle/>
          <a:p>
            <a:r>
              <a:rPr lang="hr-HR" dirty="0" smtClean="0"/>
              <a:t>Primjer  </a:t>
            </a:r>
            <a:r>
              <a:rPr lang="hr-HR" dirty="0" err="1" smtClean="0"/>
              <a:t>pbz</a:t>
            </a:r>
            <a:r>
              <a:rPr lang="hr-HR" dirty="0" smtClean="0"/>
              <a:t> banke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19367" y="726532"/>
            <a:ext cx="7301401" cy="36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62970" y="424554"/>
            <a:ext cx="10364451" cy="1596177"/>
          </a:xfrm>
        </p:spPr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010755" y="1452693"/>
            <a:ext cx="10363826" cy="41722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r-HR" dirty="0" smtClean="0"/>
          </a:p>
          <a:p>
            <a:pPr marL="0" lvl="0" indent="0">
              <a:buNone/>
            </a:pPr>
            <a:r>
              <a:rPr lang="hr-HR" dirty="0" smtClean="0"/>
              <a:t>Prikazati </a:t>
            </a:r>
            <a:r>
              <a:rPr lang="hr-HR" dirty="0"/>
              <a:t>neku osobu koja ima trenutačnih financijskih poteškoća</a:t>
            </a:r>
          </a:p>
          <a:p>
            <a:pPr lvl="1"/>
            <a:r>
              <a:rPr lang="hr-HR" dirty="0"/>
              <a:t>Osoba traži izlaz iz ove situacije</a:t>
            </a:r>
          </a:p>
          <a:p>
            <a:pPr lvl="1"/>
            <a:r>
              <a:rPr lang="hr-HR" dirty="0"/>
              <a:t>Posjeduje neku vrijednu stvar(koju?) i zalaže ju u banku(koju?)</a:t>
            </a:r>
          </a:p>
          <a:p>
            <a:pPr lvl="1"/>
            <a:r>
              <a:rPr lang="hr-HR" dirty="0"/>
              <a:t>Koja je procijenjena vrijednost te stvari?</a:t>
            </a:r>
          </a:p>
          <a:p>
            <a:pPr lvl="1"/>
            <a:r>
              <a:rPr lang="hr-HR" dirty="0"/>
              <a:t>Koliki će kredit banka odobriti klijentu na temelju tog zaloga?</a:t>
            </a:r>
          </a:p>
          <a:p>
            <a:pPr lvl="1"/>
            <a:r>
              <a:rPr lang="hr-HR" dirty="0"/>
              <a:t>Na koliki period klijent zalaže svoju vrijednu stvar?</a:t>
            </a:r>
          </a:p>
          <a:p>
            <a:pPr lvl="1"/>
            <a:r>
              <a:rPr lang="hr-HR" dirty="0"/>
              <a:t>Na koji način klijent vraća kredit? Iz kojih izvora (napiši primjer</a:t>
            </a:r>
            <a:r>
              <a:rPr lang="hr-HR" dirty="0" smtClean="0"/>
              <a:t>)?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24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648" y="286008"/>
            <a:ext cx="10364451" cy="1596177"/>
          </a:xfrm>
        </p:spPr>
        <p:txBody>
          <a:bodyPr/>
          <a:lstStyle/>
          <a:p>
            <a:r>
              <a:rPr lang="hr-HR" dirty="0" smtClean="0"/>
              <a:t>kviz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https://wordwall.net/play/15499/538/235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218" y="2944555"/>
            <a:ext cx="5590309" cy="28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zadaća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Istražiti što je HROK i navesti koje zaključke može banka donijeti o klijentu na osnovi podataka iz HROK-a.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2" y="2946349"/>
            <a:ext cx="3245860" cy="22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LOMBARDNI KREDIT I PRIMJERI LOMBARDNIH KREDITA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3. RAZRED</a:t>
            </a:r>
          </a:p>
          <a:p>
            <a:r>
              <a:rPr lang="hr-HR" dirty="0" smtClean="0"/>
              <a:t>TREĆA EKONOMSKA ŠKOLA</a:t>
            </a:r>
          </a:p>
          <a:p>
            <a:r>
              <a:rPr lang="hr-HR" dirty="0" smtClean="0"/>
              <a:t>30.4.2021.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54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LOMBARDNI KREDIT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KRATKOROČNI KREDIT ODOBREN NA TEMELJU ZALOGA VRIJEDNIH POKRETNIH STVARI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295" y="3376180"/>
            <a:ext cx="6754524" cy="25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PRIMJER ZALOGA: ZLATO,SLIKE,UMJETNINE,VRIJEDNOSNI PAPIRI I KOMERCIJALNI ZAPISI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71637" y="2362200"/>
            <a:ext cx="3103418" cy="15517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4946" y="4440383"/>
            <a:ext cx="3103418" cy="152626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745" y="2362201"/>
            <a:ext cx="2792124" cy="155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ODOBRAVANJE KREDITA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ODOBRAVAJU IH BANKE ILI ZALAGAONICE</a:t>
            </a:r>
          </a:p>
          <a:p>
            <a:r>
              <a:rPr lang="hr-HR" dirty="0" smtClean="0"/>
              <a:t>ODOBRAVA SE KAO POSTOTAK OD PROCIJENJENE VRIJEDNOSTI ZALOŽNOG PREDMETA</a:t>
            </a:r>
          </a:p>
          <a:p>
            <a:r>
              <a:rPr lang="hr-HR" dirty="0" smtClean="0"/>
              <a:t>ZALOŽENI PREDMET(PREDMET LOMBARDA) OSTAJE U VLASNIŠTVU DUŽNIKA, ALI JE POSJEDU BANKE/ZALAGAONICE DOK DUŽNIK NE VRATI POTPUNI IZNOS KREDITA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0" y="4514849"/>
            <a:ext cx="3581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AKO DUŽNIK NE MOŽE VRATITI KREDIT?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BANKA IMA PRAVO PRODATI ZALOŽENU STVAR KAKO BI NAPLATILA DUG</a:t>
            </a:r>
            <a:endParaRPr lang="hr-HR" dirty="0"/>
          </a:p>
          <a:p>
            <a:r>
              <a:rPr lang="hr-HR" dirty="0" smtClean="0"/>
              <a:t>AKO CIJENA ZALOŽENE STVARI PADNE ISPOD VISINE KREDITA, BANKA IMA PRAVO TRAŽITI NADOPUNU ZALOGA, A DUŽNIK MORA PODMIRITI I TROŠKOVE ČUVANJA ZALOŽENE STVARI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98" y="4468091"/>
            <a:ext cx="3424707" cy="191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74" y="320644"/>
            <a:ext cx="10364451" cy="1596177"/>
          </a:xfrm>
        </p:spPr>
        <p:txBody>
          <a:bodyPr/>
          <a:lstStyle/>
          <a:p>
            <a:r>
              <a:rPr lang="hr-HR" dirty="0" smtClean="0"/>
              <a:t>PREDNOSTI OVOG KREDITA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13774" y="1780310"/>
            <a:ext cx="10363826" cy="4010890"/>
          </a:xfrm>
        </p:spPr>
        <p:txBody>
          <a:bodyPr>
            <a:normAutofit lnSpcReduction="10000"/>
          </a:bodyPr>
          <a:lstStyle/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OSOBA MOŽE DOĆI DO NOVČANIH SREDSTAVA, A DA PRITOM NE MORA PRODATI SVOJE VRIJEDNE STVARI, VEĆ IH SAMO ZALOŽITI</a:t>
            </a:r>
          </a:p>
          <a:p>
            <a:r>
              <a:rPr lang="hr-HR" dirty="0" smtClean="0"/>
              <a:t>OVO JE „KREDIT IZ NUŽDE”  I TREBA GA TAKO I KORISTITI</a:t>
            </a:r>
          </a:p>
          <a:p>
            <a:r>
              <a:rPr lang="hr-HR" dirty="0" smtClean="0"/>
              <a:t>NIJE VAŽNA KREDITNA SPOSOBNOST KLIJENTA JER JE KREDIT OSIGURAN ZALOGOM VRIJEDNE STVARI.</a:t>
            </a:r>
          </a:p>
          <a:p>
            <a:r>
              <a:rPr lang="hr-HR" dirty="0" smtClean="0"/>
              <a:t>OVAJ KREDIT IMA NAJPOVOLJNIJE KAMATE JER JE POTPUNO OSIGURAN ZALOGOM VRIJEDNE STVARI NA TEMELJU KOJE JE KREDIT I ODOBREN.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79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ROK KREDITA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65283" y="1625874"/>
            <a:ext cx="10363826" cy="3424107"/>
          </a:xfrm>
        </p:spPr>
        <p:txBody>
          <a:bodyPr/>
          <a:lstStyle/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OD NEKOLIKO DANA DO 90 DANA</a:t>
            </a:r>
          </a:p>
          <a:p>
            <a:r>
              <a:rPr lang="hr-HR" dirty="0" smtClean="0"/>
              <a:t>NAJČEŠĆE SE KORISTI 15-20 DANA</a:t>
            </a:r>
          </a:p>
          <a:p>
            <a:endParaRPr lang="hr-HR" dirty="0"/>
          </a:p>
          <a:p>
            <a:r>
              <a:rPr lang="hr-HR" dirty="0" smtClean="0"/>
              <a:t>Kod zaloga oročenih depozita, ovaj kredit može trajati godinama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54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BANKE DANAS NAJČEŠĆE ODOBRAVAJU LOMBARDNE GOTOVINSKE NENAMJENSKE KREDITE NA </a:t>
            </a:r>
            <a:r>
              <a:rPr lang="hr-HR" dirty="0" err="1" smtClean="0"/>
              <a:t>OSNOVi</a:t>
            </a:r>
            <a:r>
              <a:rPr lang="hr-HR" dirty="0" smtClean="0"/>
              <a:t> ZALOGA ŠTEDNO ULAGAČKIH PROIZVODA:</a:t>
            </a:r>
          </a:p>
          <a:p>
            <a:pPr lvl="1"/>
            <a:r>
              <a:rPr lang="hr-HR" dirty="0" smtClean="0"/>
              <a:t>OROČENI DEPOZIT</a:t>
            </a:r>
          </a:p>
          <a:p>
            <a:pPr lvl="1"/>
            <a:r>
              <a:rPr lang="hr-HR" dirty="0" smtClean="0"/>
              <a:t>STAMBENA ŠTEDNJA</a:t>
            </a:r>
          </a:p>
          <a:p>
            <a:pPr lvl="1"/>
            <a:r>
              <a:rPr lang="hr-HR" dirty="0" smtClean="0"/>
              <a:t>NOVČANI FONDOVI</a:t>
            </a:r>
          </a:p>
          <a:p>
            <a:pPr lvl="1"/>
            <a:r>
              <a:rPr lang="hr-HR" dirty="0" smtClean="0"/>
              <a:t>POLICA ŽIVOTNOG OSIGURANJA</a:t>
            </a:r>
          </a:p>
          <a:p>
            <a:pPr lvl="1"/>
            <a:r>
              <a:rPr lang="hr-HR" dirty="0" smtClean="0"/>
              <a:t>DIONICE</a:t>
            </a:r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469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178</TotalTime>
  <Words>449</Words>
  <Application>Microsoft Office PowerPoint</Application>
  <PresentationFormat>Široki zaslon</PresentationFormat>
  <Paragraphs>67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Tw Cen MT</vt:lpstr>
      <vt:lpstr>Kapljica</vt:lpstr>
      <vt:lpstr>Ponavljanje prethodne nastavne jedinice</vt:lpstr>
      <vt:lpstr>LOMBARDNI KREDIT I PRIMJERI LOMBARDNIH KREDITA</vt:lpstr>
      <vt:lpstr>LOMBARDNI KREDIT</vt:lpstr>
      <vt:lpstr>PRIMJER ZALOGA: ZLATO,SLIKE,UMJETNINE,VRIJEDNOSNI PAPIRI I KOMERCIJALNI ZAPISI </vt:lpstr>
      <vt:lpstr>ODOBRAVANJE KREDITA</vt:lpstr>
      <vt:lpstr>ŠTO AKO DUŽNIK NE MOŽE VRATITI KREDIT?</vt:lpstr>
      <vt:lpstr>PREDNOSTI OVOG KREDITA</vt:lpstr>
      <vt:lpstr>ROK KREDITA</vt:lpstr>
      <vt:lpstr>PRIMJER</vt:lpstr>
      <vt:lpstr>PRIMJER</vt:lpstr>
      <vt:lpstr>POTREBNA DOKUMENTACIJA</vt:lpstr>
      <vt:lpstr>Primjer  pbz banke</vt:lpstr>
      <vt:lpstr>zadatak</vt:lpstr>
      <vt:lpstr>kviz</vt:lpstr>
      <vt:lpstr>zadaća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LOMBARDNI KREDIT I PRIMJERI LOMBARDNIH KREDITA</dc:title>
  <dc:creator>Nastavnik</dc:creator>
  <cp:lastModifiedBy>Nastavnik</cp:lastModifiedBy>
  <cp:revision>14</cp:revision>
  <dcterms:created xsi:type="dcterms:W3CDTF">2021-04-30T06:50:56Z</dcterms:created>
  <dcterms:modified xsi:type="dcterms:W3CDTF">2021-04-30T09:49:33Z</dcterms:modified>
</cp:coreProperties>
</file>