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LOMBARDNI KREDITI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Bankarstvo i osiguranje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65371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Lombardni krediti</a:t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371600" y="1544594"/>
            <a:ext cx="8629135" cy="4847968"/>
          </a:xfrm>
        </p:spPr>
        <p:txBody>
          <a:bodyPr>
            <a:noAutofit/>
          </a:bodyPr>
          <a:lstStyle/>
          <a:p>
            <a:pPr lvl="0"/>
            <a:r>
              <a:rPr lang="hr-HR" sz="2400" dirty="0" smtClean="0"/>
              <a:t>Kratkoročni </a:t>
            </a:r>
            <a:r>
              <a:rPr lang="hr-HR" sz="2400" dirty="0"/>
              <a:t>kredit odobren na temelju zaloga vrijednih pokretnih </a:t>
            </a:r>
            <a:r>
              <a:rPr lang="hr-HR" sz="2400" dirty="0" smtClean="0"/>
              <a:t>stvari (zlato, kovine, umjetnine), štednji i komercijalnih papira (</a:t>
            </a:r>
            <a:r>
              <a:rPr lang="hr-HR" sz="2400" dirty="0" err="1" smtClean="0"/>
              <a:t>skladišnice</a:t>
            </a:r>
            <a:r>
              <a:rPr lang="hr-HR" sz="2400" dirty="0"/>
              <a:t>)</a:t>
            </a:r>
            <a:endParaRPr lang="hr-HR" sz="2400" dirty="0"/>
          </a:p>
          <a:p>
            <a:pPr lvl="0"/>
            <a:r>
              <a:rPr lang="hr-HR" sz="2400" dirty="0"/>
              <a:t>Banka ili zalagaonica odobrava kredit kao postotak od procijene ili prometne vrijednosti založene stvari preuzimajući je do </a:t>
            </a:r>
            <a:r>
              <a:rPr lang="hr-HR" sz="2400" dirty="0" smtClean="0"/>
              <a:t>konačne </a:t>
            </a:r>
            <a:r>
              <a:rPr lang="hr-HR" sz="2400" dirty="0"/>
              <a:t>otplate kredita kada je vraća dužniku</a:t>
            </a:r>
          </a:p>
          <a:p>
            <a:pPr lvl="0"/>
            <a:r>
              <a:rPr lang="hr-HR" sz="2400" dirty="0"/>
              <a:t>Predmet </a:t>
            </a:r>
            <a:r>
              <a:rPr lang="hr-HR" sz="2400" dirty="0" err="1"/>
              <a:t>lombarda</a:t>
            </a:r>
            <a:r>
              <a:rPr lang="hr-HR" sz="2400" dirty="0"/>
              <a:t> ostaje u vlasništvu dužnika, ali je do trenutka otplate kredita u posjedu banke</a:t>
            </a:r>
          </a:p>
          <a:p>
            <a:pPr lvl="0"/>
            <a:r>
              <a:rPr lang="hr-HR" sz="2400" dirty="0"/>
              <a:t>Založeni predmeti su instrumenti osiguranja vraćanja lombardnog </a:t>
            </a:r>
            <a:r>
              <a:rPr lang="hr-HR" sz="2400" dirty="0" smtClean="0"/>
              <a:t>kredita</a:t>
            </a:r>
            <a:endParaRPr lang="hr-HR" sz="2400" dirty="0"/>
          </a:p>
        </p:txBody>
      </p:sp>
      <p:pic>
        <p:nvPicPr>
          <p:cNvPr id="1026" name="Picture 2" descr="Slikovni rezultat za zla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4086" y="1786838"/>
            <a:ext cx="2175492" cy="1243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likovni rezultat za umjetn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4086" y="3030493"/>
            <a:ext cx="2175492" cy="1414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Slika 3"/>
          <p:cNvPicPr>
            <a:picLocks noChangeAspect="1"/>
          </p:cNvPicPr>
          <p:nvPr/>
        </p:nvPicPr>
        <p:blipFill rotWithShape="1">
          <a:blip r:embed="rId4"/>
          <a:srcRect l="31216" t="14534" r="32162" b="3664"/>
          <a:stretch/>
        </p:blipFill>
        <p:spPr>
          <a:xfrm>
            <a:off x="10000735" y="4444564"/>
            <a:ext cx="1720855" cy="2162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240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PREDNOSTI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371600" y="2034746"/>
            <a:ext cx="9601200" cy="4335162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hr-HR" sz="2800" dirty="0"/>
              <a:t>J</a:t>
            </a:r>
            <a:r>
              <a:rPr lang="hr-HR" sz="2800" dirty="0" smtClean="0"/>
              <a:t>ednostavniji i brži dolazak do novčanih sredstava za financiranje tekuće potrošnje</a:t>
            </a:r>
          </a:p>
          <a:p>
            <a:pPr lvl="0"/>
            <a:r>
              <a:rPr lang="hr-HR" sz="2800" dirty="0" smtClean="0"/>
              <a:t>Nije potrebna prodaja</a:t>
            </a:r>
          </a:p>
          <a:p>
            <a:pPr lvl="0"/>
            <a:r>
              <a:rPr lang="hr-HR" sz="2800" dirty="0" smtClean="0"/>
              <a:t>Odobrava se zalog uskladištene robe i robe na putu</a:t>
            </a:r>
          </a:p>
          <a:p>
            <a:pPr lvl="0"/>
            <a:r>
              <a:rPr lang="hr-HR" sz="2800" dirty="0" smtClean="0"/>
              <a:t>Rokovi </a:t>
            </a:r>
            <a:r>
              <a:rPr lang="hr-HR" sz="2800" dirty="0"/>
              <a:t>kredita: </a:t>
            </a:r>
            <a:r>
              <a:rPr lang="hr-HR" sz="2800" dirty="0" smtClean="0"/>
              <a:t>od nekoliko dana do 90 </a:t>
            </a:r>
            <a:r>
              <a:rPr lang="hr-HR" sz="2800" dirty="0"/>
              <a:t>dana</a:t>
            </a:r>
          </a:p>
          <a:p>
            <a:pPr lvl="0"/>
            <a:r>
              <a:rPr lang="hr-HR" sz="2800" dirty="0" smtClean="0"/>
              <a:t>Nenamjenski kredit </a:t>
            </a:r>
          </a:p>
          <a:p>
            <a:pPr lvl="0"/>
            <a:r>
              <a:rPr lang="hr-HR" sz="2800" dirty="0" smtClean="0"/>
              <a:t>Isplata gotovine uz </a:t>
            </a:r>
            <a:r>
              <a:rPr lang="hr-HR" sz="2800" dirty="0"/>
              <a:t>istodobno ostvarivanje prinosa u obliku kamata, rasta vrijednosti ili dividende</a:t>
            </a:r>
          </a:p>
          <a:p>
            <a:pPr lvl="0"/>
            <a:r>
              <a:rPr lang="hr-HR" sz="2800" dirty="0" smtClean="0"/>
              <a:t>Korištenje </a:t>
            </a:r>
            <a:r>
              <a:rPr lang="hr-HR" sz="2800" dirty="0"/>
              <a:t>gotovine uz istodobno čuvanje štednje, osiguranja, udjela u fondovima</a:t>
            </a:r>
          </a:p>
          <a:p>
            <a:pPr lvl="0"/>
            <a:r>
              <a:rPr lang="hr-HR" sz="2800" dirty="0" smtClean="0"/>
              <a:t>Nije </a:t>
            </a:r>
            <a:r>
              <a:rPr lang="hr-HR" sz="2800" dirty="0"/>
              <a:t>važna kreditna sposobnost </a:t>
            </a:r>
            <a:r>
              <a:rPr lang="hr-HR" sz="2800" dirty="0" smtClean="0"/>
              <a:t>klijenta</a:t>
            </a:r>
            <a:endParaRPr lang="hr-HR" sz="2800" dirty="0"/>
          </a:p>
          <a:p>
            <a:endParaRPr lang="hr-HR" sz="2800" dirty="0"/>
          </a:p>
        </p:txBody>
      </p:sp>
      <p:pic>
        <p:nvPicPr>
          <p:cNvPr id="2050" name="Picture 2" descr="Slikovni rezultat za advant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8383" y="2248930"/>
            <a:ext cx="3812471" cy="238279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4211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PREDNOSTI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371599" y="1509283"/>
            <a:ext cx="10746259" cy="3713506"/>
          </a:xfrm>
        </p:spPr>
        <p:txBody>
          <a:bodyPr>
            <a:noAutofit/>
          </a:bodyPr>
          <a:lstStyle/>
          <a:p>
            <a:pPr lvl="0"/>
            <a:r>
              <a:rPr lang="hr-HR" sz="2400" dirty="0" smtClean="0"/>
              <a:t>Najpovoljnije </a:t>
            </a:r>
            <a:r>
              <a:rPr lang="hr-HR" sz="2400" dirty="0"/>
              <a:t>kamate </a:t>
            </a:r>
            <a:r>
              <a:rPr lang="hr-HR" sz="2400" dirty="0" smtClean="0">
                <a:sym typeface="Wingdings" panose="05000000000000000000" pitchFamily="2" charset="2"/>
              </a:rPr>
              <a:t> </a:t>
            </a:r>
            <a:r>
              <a:rPr lang="hr-HR" sz="2400" dirty="0" smtClean="0"/>
              <a:t>osiguran </a:t>
            </a:r>
            <a:r>
              <a:rPr lang="hr-HR" sz="2400" dirty="0"/>
              <a:t>ili depozitom ili oročenom štednjom ili policom osiguranja i drugim pokretnim dobrom ili vrijednosnicom na temelju kojih je kredit i odobren</a:t>
            </a:r>
          </a:p>
          <a:p>
            <a:pPr lvl="0"/>
            <a:r>
              <a:rPr lang="hr-HR" sz="2400" dirty="0"/>
              <a:t>Naknadu za obradbu kreditnog zahtjeva moguće je platiti iz sredstava kredita</a:t>
            </a:r>
          </a:p>
          <a:p>
            <a:pPr lvl="0"/>
            <a:r>
              <a:rPr lang="hr-HR" sz="2400" dirty="0"/>
              <a:t>Naknada se obračunava u postotku od iznosa </a:t>
            </a:r>
            <a:r>
              <a:rPr lang="hr-HR" sz="2400" dirty="0" smtClean="0"/>
              <a:t>kredita</a:t>
            </a:r>
          </a:p>
          <a:p>
            <a:pPr lvl="0"/>
            <a:r>
              <a:rPr lang="hr-HR" sz="2400" dirty="0" smtClean="0"/>
              <a:t>Visinu </a:t>
            </a:r>
            <a:r>
              <a:rPr lang="hr-HR" sz="2400" dirty="0"/>
              <a:t>naknade određuje svaka banka odlukom o tarifi naknada za usluge banke</a:t>
            </a:r>
          </a:p>
          <a:p>
            <a:pPr lvl="0"/>
            <a:r>
              <a:rPr lang="hr-HR" sz="2400" dirty="0"/>
              <a:t>Kredit se isplaćuje na račun korisnika </a:t>
            </a:r>
            <a:r>
              <a:rPr lang="hr-HR" sz="2400" dirty="0" smtClean="0"/>
              <a:t>kredita</a:t>
            </a:r>
            <a:endParaRPr lang="hr-HR" sz="2400" dirty="0"/>
          </a:p>
        </p:txBody>
      </p:sp>
      <p:pic>
        <p:nvPicPr>
          <p:cNvPr id="4098" name="Picture 2" descr="Slikovni rezultat za advant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1362" y="4685337"/>
            <a:ext cx="3772928" cy="1888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8842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Potrebna dokumentacija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371600" y="1519881"/>
            <a:ext cx="8390238" cy="3735860"/>
          </a:xfrm>
        </p:spPr>
        <p:txBody>
          <a:bodyPr>
            <a:noAutofit/>
          </a:bodyPr>
          <a:lstStyle/>
          <a:p>
            <a:pPr lvl="0"/>
            <a:r>
              <a:rPr lang="hr-HR" sz="2400" dirty="0" smtClean="0"/>
              <a:t>Podatci </a:t>
            </a:r>
            <a:r>
              <a:rPr lang="hr-HR" sz="2400" dirty="0"/>
              <a:t>o </a:t>
            </a:r>
            <a:r>
              <a:rPr lang="hr-HR" sz="2400" dirty="0" smtClean="0"/>
              <a:t>klijentu</a:t>
            </a:r>
          </a:p>
          <a:p>
            <a:pPr lvl="0"/>
            <a:r>
              <a:rPr lang="hr-HR" sz="2400" dirty="0" smtClean="0"/>
              <a:t>Zahtjev </a:t>
            </a:r>
            <a:r>
              <a:rPr lang="hr-HR" sz="2400" dirty="0"/>
              <a:t>za lombardni </a:t>
            </a:r>
            <a:r>
              <a:rPr lang="hr-HR" sz="2400" dirty="0" smtClean="0"/>
              <a:t>kredit</a:t>
            </a:r>
          </a:p>
          <a:p>
            <a:pPr lvl="0"/>
            <a:r>
              <a:rPr lang="hr-HR" sz="2400" dirty="0"/>
              <a:t>P</a:t>
            </a:r>
            <a:r>
              <a:rPr lang="hr-HR" sz="2400" dirty="0" smtClean="0"/>
              <a:t>ropisana </a:t>
            </a:r>
            <a:r>
              <a:rPr lang="hr-HR" sz="2400" dirty="0"/>
              <a:t>izjava o objedinjavanju </a:t>
            </a:r>
            <a:r>
              <a:rPr lang="hr-HR" sz="2400" dirty="0"/>
              <a:t> </a:t>
            </a:r>
            <a:r>
              <a:rPr lang="hr-HR" sz="2400" dirty="0" smtClean="0"/>
              <a:t>i </a:t>
            </a:r>
            <a:r>
              <a:rPr lang="hr-HR" sz="2400" dirty="0"/>
              <a:t>obradbi podataka kreditnog izvješća </a:t>
            </a:r>
            <a:r>
              <a:rPr lang="hr-HR" sz="2400" dirty="0" smtClean="0"/>
              <a:t>HROK-a</a:t>
            </a:r>
          </a:p>
          <a:p>
            <a:pPr lvl="0"/>
            <a:r>
              <a:rPr lang="hr-HR" sz="2400" dirty="0"/>
              <a:t>P</a:t>
            </a:r>
            <a:r>
              <a:rPr lang="hr-HR" sz="2400" dirty="0" smtClean="0"/>
              <a:t>reslika </a:t>
            </a:r>
            <a:r>
              <a:rPr lang="hr-HR" sz="2400" dirty="0"/>
              <a:t>osobne </a:t>
            </a:r>
            <a:r>
              <a:rPr lang="hr-HR" sz="2400" dirty="0" smtClean="0"/>
              <a:t>iskaznice</a:t>
            </a:r>
          </a:p>
          <a:p>
            <a:pPr lvl="0"/>
            <a:r>
              <a:rPr lang="hr-HR" sz="2400" dirty="0"/>
              <a:t>U</a:t>
            </a:r>
            <a:r>
              <a:rPr lang="hr-HR" sz="2400" dirty="0" smtClean="0"/>
              <a:t>govor </a:t>
            </a:r>
            <a:r>
              <a:rPr lang="hr-HR" sz="2400" dirty="0"/>
              <a:t>o </a:t>
            </a:r>
            <a:r>
              <a:rPr lang="hr-HR" sz="2400" dirty="0" err="1"/>
              <a:t>oročenju</a:t>
            </a:r>
            <a:r>
              <a:rPr lang="hr-HR" sz="2400" dirty="0"/>
              <a:t> ako se kredit odobrava temeljem oročene štednje</a:t>
            </a:r>
          </a:p>
          <a:p>
            <a:pPr lvl="0"/>
            <a:r>
              <a:rPr lang="hr-HR" sz="2400" dirty="0"/>
              <a:t>U ugovoru o lombardnom kreditu, koji se mora ovjeriti kod javnog bilježnika, unose se podatci o založnom dobru koje je jamstvo vraćanja kredita i koje je blokirano sve dok se kredit ne </a:t>
            </a:r>
            <a:r>
              <a:rPr lang="hr-HR" sz="2400" dirty="0" smtClean="0"/>
              <a:t>otplati</a:t>
            </a:r>
            <a:r>
              <a:rPr lang="hr-HR" sz="2400" dirty="0"/>
              <a:t> </a:t>
            </a:r>
          </a:p>
          <a:p>
            <a:endParaRPr lang="hr-HR" sz="2400" dirty="0"/>
          </a:p>
        </p:txBody>
      </p:sp>
      <p:pic>
        <p:nvPicPr>
          <p:cNvPr id="3074" name="Picture 2" descr="Slikovni rezultat za dokumentacij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2969" y="685800"/>
            <a:ext cx="2838450" cy="1609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8793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Napišite priču. Stavite se u ulogu da vam je potrebna gotovina. Odlučili ste se zatražiti lombardni kredit. Napišite kojoj banci/zalagaonici ćete se obratiti, pod kojim uvjetima i zašto će vam banka dati gotovinu, kada ćete vratiti gotovinu?</a:t>
            </a:r>
          </a:p>
          <a:p>
            <a:pPr marL="0" indent="0">
              <a:buNone/>
            </a:pPr>
            <a:endParaRPr lang="hr-HR" dirty="0" smtClean="0"/>
          </a:p>
          <a:p>
            <a:endParaRPr lang="hr-HR" dirty="0" smtClean="0"/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9347608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Žetva</Template>
  <TotalTime>24</TotalTime>
  <Words>319</Words>
  <Application>Microsoft Office PowerPoint</Application>
  <PresentationFormat>Široki zaslon</PresentationFormat>
  <Paragraphs>33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0" baseType="lpstr">
      <vt:lpstr>Arial</vt:lpstr>
      <vt:lpstr>Franklin Gothic Book</vt:lpstr>
      <vt:lpstr>Wingdings</vt:lpstr>
      <vt:lpstr>Crop</vt:lpstr>
      <vt:lpstr>LOMBARDNI KREDITI</vt:lpstr>
      <vt:lpstr>Lombardni krediti </vt:lpstr>
      <vt:lpstr>PREDNOSTI</vt:lpstr>
      <vt:lpstr>PREDNOSTI</vt:lpstr>
      <vt:lpstr>Potrebna dokumentacija</vt:lpstr>
      <vt:lpstr>ZADATAK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LOMBARDNI KREDITI</dc:title>
  <dc:creator>Korisnik</dc:creator>
  <cp:lastModifiedBy>Korisnik</cp:lastModifiedBy>
  <cp:revision>3</cp:revision>
  <dcterms:created xsi:type="dcterms:W3CDTF">2020-03-19T17:57:42Z</dcterms:created>
  <dcterms:modified xsi:type="dcterms:W3CDTF">2020-03-19T18:22:32Z</dcterms:modified>
</cp:coreProperties>
</file>