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E345796-C8A8-4122-BE37-EE82CB715FB7}" type="datetimeFigureOut">
              <a:rPr lang="hr-HR" smtClean="0"/>
              <a:t>7.10.2024.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8E2A5D7-EAE5-4C11-A6D4-12A14E912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00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5796-C8A8-4122-BE37-EE82CB715FB7}" type="datetimeFigureOut">
              <a:rPr lang="hr-HR" smtClean="0"/>
              <a:t>7.10.2024.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5D7-EAE5-4C11-A6D4-12A14E912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886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5796-C8A8-4122-BE37-EE82CB715FB7}" type="datetimeFigureOut">
              <a:rPr lang="hr-HR" smtClean="0"/>
              <a:t>7.10.2024.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5D7-EAE5-4C11-A6D4-12A14E912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3331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5796-C8A8-4122-BE37-EE82CB715FB7}" type="datetimeFigureOut">
              <a:rPr lang="hr-HR" smtClean="0"/>
              <a:t>7.10.2024.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5D7-EAE5-4C11-A6D4-12A14E912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3431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5796-C8A8-4122-BE37-EE82CB715FB7}" type="datetimeFigureOut">
              <a:rPr lang="hr-HR" smtClean="0"/>
              <a:t>7.10.2024.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5D7-EAE5-4C11-A6D4-12A14E912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4213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5796-C8A8-4122-BE37-EE82CB715FB7}" type="datetimeFigureOut">
              <a:rPr lang="hr-HR" smtClean="0"/>
              <a:t>7.10.2024.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5D7-EAE5-4C11-A6D4-12A14E912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5463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5796-C8A8-4122-BE37-EE82CB715FB7}" type="datetimeFigureOut">
              <a:rPr lang="hr-HR" smtClean="0"/>
              <a:t>7.10.2024.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5D7-EAE5-4C11-A6D4-12A14E912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757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E345796-C8A8-4122-BE37-EE82CB715FB7}" type="datetimeFigureOut">
              <a:rPr lang="hr-HR" smtClean="0"/>
              <a:t>7.10.2024.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5D7-EAE5-4C11-A6D4-12A14E912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8204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E345796-C8A8-4122-BE37-EE82CB715FB7}" type="datetimeFigureOut">
              <a:rPr lang="hr-HR" smtClean="0"/>
              <a:t>7.10.2024.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5D7-EAE5-4C11-A6D4-12A14E912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88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5796-C8A8-4122-BE37-EE82CB715FB7}" type="datetimeFigureOut">
              <a:rPr lang="hr-HR" smtClean="0"/>
              <a:t>7.10.2024.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5D7-EAE5-4C11-A6D4-12A14E912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208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5796-C8A8-4122-BE37-EE82CB715FB7}" type="datetimeFigureOut">
              <a:rPr lang="hr-HR" smtClean="0"/>
              <a:t>7.10.2024.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5D7-EAE5-4C11-A6D4-12A14E912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904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5796-C8A8-4122-BE37-EE82CB715FB7}" type="datetimeFigureOut">
              <a:rPr lang="hr-HR" smtClean="0"/>
              <a:t>7.10.2024.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5D7-EAE5-4C11-A6D4-12A14E912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948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5796-C8A8-4122-BE37-EE82CB715FB7}" type="datetimeFigureOut">
              <a:rPr lang="hr-HR" smtClean="0"/>
              <a:t>7.10.2024.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5D7-EAE5-4C11-A6D4-12A14E912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99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5796-C8A8-4122-BE37-EE82CB715FB7}" type="datetimeFigureOut">
              <a:rPr lang="hr-HR" smtClean="0"/>
              <a:t>7.10.2024.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5D7-EAE5-4C11-A6D4-12A14E912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16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5796-C8A8-4122-BE37-EE82CB715FB7}" type="datetimeFigureOut">
              <a:rPr lang="hr-HR" smtClean="0"/>
              <a:t>7.10.2024.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5D7-EAE5-4C11-A6D4-12A14E912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552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5796-C8A8-4122-BE37-EE82CB715FB7}" type="datetimeFigureOut">
              <a:rPr lang="hr-HR" smtClean="0"/>
              <a:t>7.10.2024.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5D7-EAE5-4C11-A6D4-12A14E912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14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5796-C8A8-4122-BE37-EE82CB715FB7}" type="datetimeFigureOut">
              <a:rPr lang="hr-HR" smtClean="0"/>
              <a:t>7.10.2024.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5D7-EAE5-4C11-A6D4-12A14E912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953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E345796-C8A8-4122-BE37-EE82CB715FB7}" type="datetimeFigureOut">
              <a:rPr lang="hr-HR" smtClean="0"/>
              <a:t>7.10.2024.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8E2A5D7-EAE5-4C11-A6D4-12A14E912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952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MARKETING 3 – DRUGI DIO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VEČERNJA ŠKOLA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3424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Ogledni primjer strateškog plana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Nastavno pismo 3 – stranica 8. – 13.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7397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Ključni aspekti istraživanja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8000" y="2392218"/>
            <a:ext cx="11157527" cy="4221018"/>
          </a:xfrm>
        </p:spPr>
        <p:txBody>
          <a:bodyPr>
            <a:normAutofit fontScale="85000" lnSpcReduction="10000"/>
          </a:bodyPr>
          <a:lstStyle/>
          <a:p>
            <a:pPr>
              <a:buFont typeface="+mj-lt"/>
              <a:buAutoNum type="arabicPeriod"/>
            </a:pPr>
            <a:r>
              <a:rPr lang="hr-HR" dirty="0"/>
              <a:t>Identifikacija ciljeva istraživanja: Prvi korak u istraživanju tržišta je jasno definiranje ciljeva istraživanja. Organizacija treba znati što želi saznati ili postići putem istraživanja</a:t>
            </a:r>
            <a:r>
              <a:rPr lang="hr-HR" dirty="0" smtClean="0"/>
              <a:t>.</a:t>
            </a:r>
            <a:endParaRPr lang="hr-HR" dirty="0"/>
          </a:p>
          <a:p>
            <a:pPr>
              <a:buFont typeface="+mj-lt"/>
              <a:buAutoNum type="arabicPeriod"/>
            </a:pPr>
            <a:r>
              <a:rPr lang="hr-HR" dirty="0"/>
              <a:t>Odabir metode istraživanja: Postoji niz različitih metoda za istraživanje tržišta, uključujući primarne i sekundarne izvore. Primarna istraživanja uključuju anketiranje, intervjuiranje, fokus grupe i promatranje. Sekundarna istraživanja koriste postojeće podatke i izvore, kao što su statistički podaci, izvješća o tržištu i istraživanja koja su već provedena</a:t>
            </a:r>
            <a:r>
              <a:rPr lang="hr-HR" dirty="0" smtClean="0"/>
              <a:t>.</a:t>
            </a:r>
            <a:endParaRPr lang="hr-HR" dirty="0"/>
          </a:p>
          <a:p>
            <a:pPr>
              <a:buFont typeface="+mj-lt"/>
              <a:buAutoNum type="arabicPeriod"/>
            </a:pPr>
            <a:r>
              <a:rPr lang="hr-HR" dirty="0"/>
              <a:t>Prikupljanje i analiza podataka: Nakon prikupljanja podataka, slijedi analiza kako bi se dobile vrijedne spoznaje. To uključuje statističku analizu, grafički prikaz podataka i tumačenje rezultata</a:t>
            </a:r>
            <a:r>
              <a:rPr lang="hr-HR" dirty="0" smtClean="0"/>
              <a:t>.</a:t>
            </a:r>
            <a:endParaRPr lang="hr-HR" dirty="0"/>
          </a:p>
          <a:p>
            <a:pPr>
              <a:buFont typeface="+mj-lt"/>
              <a:buAutoNum type="arabicPeriod"/>
            </a:pPr>
            <a:r>
              <a:rPr lang="hr-HR" dirty="0"/>
              <a:t>Analiza konkurencije: Istraživanje tržišta obuhvaća analizu konkurencije kako bi se razumjelo kako se organizacija pozicionira na tržištu u usporedbi s drugim igračima. To uključuje analizu njihovih proizvoda, cijena, promocije i distribucije</a:t>
            </a:r>
            <a:r>
              <a:rPr lang="hr-HR" dirty="0" smtClean="0"/>
              <a:t>.</a:t>
            </a:r>
            <a:endParaRPr lang="hr-HR" dirty="0"/>
          </a:p>
          <a:p>
            <a:pPr>
              <a:buFont typeface="+mj-lt"/>
              <a:buAutoNum type="arabicPeriod"/>
            </a:pPr>
            <a:r>
              <a:rPr lang="hr-HR" dirty="0"/>
              <a:t>Istraživanje ciljane publike: Organizacija treba razumjeti svoju ciljanu publiku, uključujući njihove potrebe, preferencije, stavove i ponašanje. To pomaže u oblikovanju proizvoda, usluga i marketinških poruka koje privlače ciljanu publiku</a:t>
            </a:r>
            <a:r>
              <a:rPr lang="hr-HR" dirty="0" smtClean="0"/>
              <a:t>.</a:t>
            </a:r>
            <a:endParaRPr lang="hr-HR" dirty="0"/>
          </a:p>
          <a:p>
            <a:pPr>
              <a:buFont typeface="+mj-lt"/>
              <a:buAutoNum type="arabicPeriod"/>
            </a:pPr>
            <a:r>
              <a:rPr lang="hr-HR" dirty="0"/>
              <a:t>Praćenje tržišta: Istraživanje tržišta nije jednokratna aktivnost. Organizacije trebaju redovito pratiti tržište kako bi pratili promjene, trendove i nove prilike. To može uključivati kontinuirano prikupljanje podataka, praćenje konkurencije i dobivanje povratnih informacija od kupaca.</a:t>
            </a:r>
          </a:p>
        </p:txBody>
      </p:sp>
    </p:spTree>
    <p:extLst>
      <p:ext uri="{BB962C8B-B14F-4D97-AF65-F5344CB8AC3E}">
        <p14:creationId xmlns:p14="http://schemas.microsoft.com/office/powerpoint/2010/main" val="2625818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Metode istraživanja tržišta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63" t="22744" r="30207" b="31024"/>
          <a:stretch/>
        </p:blipFill>
        <p:spPr>
          <a:xfrm>
            <a:off x="360217" y="2328757"/>
            <a:ext cx="6779491" cy="415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89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400" dirty="0"/>
              <a:t>Marketinški informacijski sustavi (MIS) su posebni informacijski sustavi koji se koriste za prikupljanje, obradu, analizu i distribuciju marketinških informacija unutar organizacije. Ovi sustavi pomažu marketinškim stručnjacima u donošenju boljih odluka temeljenih na relevantnim podacima o tržištu, ciljanoj publici, konkurenciji i učinkovitosti marketinških aktivnosti.</a:t>
            </a:r>
            <a:r>
              <a:rPr lang="hr-HR" sz="1600" dirty="0"/>
              <a:t/>
            </a:r>
            <a:br>
              <a:rPr lang="hr-HR" sz="1600" dirty="0"/>
            </a:br>
            <a:endParaRPr lang="hr-HR" sz="1600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785092" y="2364510"/>
            <a:ext cx="10248780" cy="3655290"/>
          </a:xfrm>
        </p:spPr>
        <p:txBody>
          <a:bodyPr>
            <a:noAutofit/>
          </a:bodyPr>
          <a:lstStyle/>
          <a:p>
            <a:r>
              <a:rPr lang="hr-HR" sz="1200" dirty="0"/>
              <a:t>Prikupljanje podataka: MIS prikuplja podatke iz različitih izvora, uključujući interne izvore (kao što su prodajni izvještaji, povratne informacije od kupaca i zalihe) te eksterne izvore (kao što su podaci o tržištu, demografski podaci i istraživanja tržišta).</a:t>
            </a:r>
          </a:p>
          <a:p>
            <a:r>
              <a:rPr lang="hr-HR" sz="1200" dirty="0"/>
              <a:t>Pohrana podataka: Prikupljeni podaci se pohranjuju u bazi podataka MIS-a i organiziraju se na način koji olakšava pristup i analizu.</a:t>
            </a:r>
          </a:p>
          <a:p>
            <a:r>
              <a:rPr lang="hr-HR" sz="1200" dirty="0"/>
              <a:t>Analiza podataka: MIS omogućava analizu podataka kako bi se identificirali obrasci, trendovi i ključni indikatori uspješnosti. To uključuje statističku analizu, izradu grafikona i relacijske baze podataka.</a:t>
            </a:r>
          </a:p>
          <a:p>
            <a:r>
              <a:rPr lang="hr-HR" sz="1200" dirty="0"/>
              <a:t>Izvješćivanje i generiranje informacija: Sustav generira različite izvještaje i informacije koje pomažu marketinškim stručnjacima da bolje razumiju tržište, konkurenciju i performanse marketinških aktivnosti.</a:t>
            </a:r>
          </a:p>
          <a:p>
            <a:r>
              <a:rPr lang="hr-HR" sz="1200" dirty="0"/>
              <a:t>Segmentacija i ciljanje: MIS može pomoći u segmentaciji ciljane publike na temelju demografskih, geografskih, </a:t>
            </a:r>
            <a:r>
              <a:rPr lang="hr-HR" sz="1200" dirty="0" err="1"/>
              <a:t>psihografskih</a:t>
            </a:r>
            <a:r>
              <a:rPr lang="hr-HR" sz="1200" dirty="0"/>
              <a:t> i ponašajnih kriterija kako bi se bolje prilagodile marketinške poruke.</a:t>
            </a:r>
          </a:p>
          <a:p>
            <a:r>
              <a:rPr lang="hr-HR" sz="1200" dirty="0"/>
              <a:t>Planiranje i upravljanje kampanjama: Sustav omogućava planiranje marketinških kampanja, uključujući odabir marketinških kanala, proračun i raspored kampanja.</a:t>
            </a:r>
          </a:p>
          <a:p>
            <a:r>
              <a:rPr lang="hr-HR" sz="1200" dirty="0"/>
              <a:t>Praćenje učinkovitosti: MIS pruža mogućnost praćenja i mjerenja učinkovitosti marketinških kampanja i aktivnosti, što omogućava brze korekcije i optimizaciju.</a:t>
            </a:r>
          </a:p>
          <a:p>
            <a:r>
              <a:rPr lang="hr-HR" sz="1200" dirty="0"/>
              <a:t>Distribucija informacija: MIS distribuira informacije unutar organizacije kako bi relevantni članovi tima imali pristup potrebnim podacima</a:t>
            </a:r>
            <a:r>
              <a:rPr lang="hr-HR" sz="1200" dirty="0" smtClean="0"/>
              <a:t>.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447431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Posebna područja istraživanja tržišta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64" t="23900" r="29742" b="44457"/>
          <a:stretch/>
        </p:blipFill>
        <p:spPr>
          <a:xfrm>
            <a:off x="387926" y="2295440"/>
            <a:ext cx="10076874" cy="41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36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47" t="52484" r="28230" b="37782"/>
          <a:stretch/>
        </p:blipFill>
        <p:spPr>
          <a:xfrm>
            <a:off x="683491" y="2623129"/>
            <a:ext cx="8928485" cy="107141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27321" t="55773" r="30139" b="24758"/>
          <a:stretch/>
        </p:blipFill>
        <p:spPr>
          <a:xfrm>
            <a:off x="905163" y="3973924"/>
            <a:ext cx="7777019" cy="20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38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Istraživanje konkurencije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15" t="44373" r="28535" b="13180"/>
          <a:stretch/>
        </p:blipFill>
        <p:spPr>
          <a:xfrm>
            <a:off x="849745" y="2391452"/>
            <a:ext cx="7278255" cy="395392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467" y="2946400"/>
            <a:ext cx="3688766" cy="26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90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Segmentacija tržišta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67" t="38829" r="28990" b="40216"/>
          <a:stretch/>
        </p:blipFill>
        <p:spPr>
          <a:xfrm>
            <a:off x="415635" y="2761673"/>
            <a:ext cx="11649360" cy="31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47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Segmentacija tržišta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03" t="19770" r="30207" b="15613"/>
          <a:stretch/>
        </p:blipFill>
        <p:spPr>
          <a:xfrm>
            <a:off x="849744" y="2545702"/>
            <a:ext cx="4904511" cy="412738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881" y="4316846"/>
            <a:ext cx="5550415" cy="25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96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Marketinška </a:t>
            </a:r>
            <a:r>
              <a:rPr lang="hr-HR" dirty="0" err="1" smtClean="0"/>
              <a:t>strategiija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73" t="53954" r="28990" b="8854"/>
          <a:stretch/>
        </p:blipFill>
        <p:spPr>
          <a:xfrm>
            <a:off x="184727" y="2352090"/>
            <a:ext cx="9642764" cy="433503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980" y="3011849"/>
            <a:ext cx="2359969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3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PLANIRANJE MARKETINGA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4954" y="2603500"/>
            <a:ext cx="6132537" cy="3416300"/>
          </a:xfrm>
        </p:spPr>
        <p:txBody>
          <a:bodyPr/>
          <a:lstStyle/>
          <a:p>
            <a:r>
              <a:rPr lang="hr-HR" dirty="0" smtClean="0"/>
              <a:t>Planiranje marketinga je proces u kojem se utvrđuju ciljevi, strategije, taktike i resursi potrebni za promociju proizvoda ili usluga kako bi se zadovoljile potrebe ciljane publike i ostvarili poslovni ciljevi. Ovaj proces obuhvata niz koraka i aktivnosti, uključujući istraživanje tržišta, analizu konkurencije, određivanje ciljane publike, razvoj marketinškog miksa (4P: proizvod, cijena, distribucija, promocija), odabir marketinških kanala i određivanje budžeta.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725" y="2480891"/>
            <a:ext cx="4098493" cy="28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81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74" t="71950" r="28686" b="9125"/>
          <a:stretch/>
        </p:blipFill>
        <p:spPr>
          <a:xfrm>
            <a:off x="166255" y="2327564"/>
            <a:ext cx="10566393" cy="24014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755" y="3426692"/>
            <a:ext cx="5269566" cy="30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41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279" y="2669662"/>
            <a:ext cx="4903306" cy="352425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27508" t="29202" r="29678" b="37380"/>
          <a:stretch/>
        </p:blipFill>
        <p:spPr>
          <a:xfrm>
            <a:off x="5909803" y="3035431"/>
            <a:ext cx="6360706" cy="27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42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SWOT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38" t="23014" r="29903" b="37513"/>
          <a:stretch/>
        </p:blipFill>
        <p:spPr>
          <a:xfrm>
            <a:off x="249381" y="2613892"/>
            <a:ext cx="8026073" cy="39993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454" y="3723409"/>
            <a:ext cx="35337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29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SWOT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11" t="60865" r="30359" b="16695"/>
          <a:stretch/>
        </p:blipFill>
        <p:spPr>
          <a:xfrm>
            <a:off x="771237" y="2382958"/>
            <a:ext cx="7527636" cy="223940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27933" t="41302" r="30940" b="44903"/>
          <a:stretch/>
        </p:blipFill>
        <p:spPr>
          <a:xfrm>
            <a:off x="923636" y="5074947"/>
            <a:ext cx="7222837" cy="13628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873" y="3714172"/>
            <a:ext cx="35337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1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KORACI U PLANIRANJU  MARKETINGA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4954" y="2603500"/>
            <a:ext cx="8469337" cy="3898900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Istraživanje tržišta: Analiza tržišta pomaže u razumijevanju potreba potrošača, trendova, konkurencije i prilika na tržištu.</a:t>
            </a:r>
          </a:p>
          <a:p>
            <a:r>
              <a:rPr lang="hr-HR" dirty="0" smtClean="0"/>
              <a:t>Postavljanje ciljeva: Definiranje jasnih i mjerljivih ciljeva koji se žele postići marketinškim aktivnostima.</a:t>
            </a:r>
          </a:p>
          <a:p>
            <a:r>
              <a:rPr lang="hr-HR" dirty="0" smtClean="0"/>
              <a:t>Određivanje ciljane publike: Identifikacija i razumijevanje karakteristika i potreba ciljane publike.</a:t>
            </a:r>
          </a:p>
          <a:p>
            <a:r>
              <a:rPr lang="hr-HR" dirty="0" smtClean="0"/>
              <a:t>Razvoj marketinškog miksa: Prilagodba proizvoda ili usluga, cijena, kanala distribucije i promocije kako bi se zadovoljile potrebe ciljane publike.</a:t>
            </a:r>
          </a:p>
          <a:p>
            <a:r>
              <a:rPr lang="hr-HR" dirty="0" smtClean="0"/>
              <a:t>Planiranje promocije: Odabir marketinških alata i tehnika (oglašavanje, odnosi s javnošću, direktni marketing, digitalni marketing itd.) za promociju proizvoda ili usluga.</a:t>
            </a:r>
          </a:p>
          <a:p>
            <a:r>
              <a:rPr lang="hr-HR" dirty="0" smtClean="0"/>
              <a:t>Određivanje budžeta: Postavljanje financijskih ograničenja za marketinške aktivnosti i alokacija resursa na temelju prioriteta.</a:t>
            </a:r>
          </a:p>
          <a:p>
            <a:r>
              <a:rPr lang="hr-HR" dirty="0" smtClean="0"/>
              <a:t>Implementacija plana: Provođenje marketinških aktivnosti prema planu i rasporedu.</a:t>
            </a:r>
          </a:p>
          <a:p>
            <a:r>
              <a:rPr lang="hr-HR" dirty="0" smtClean="0"/>
              <a:t>Praćenje i mjerenje: Praćenje učinkovitosti marketinških aktivnosti putem odgovarajućih metrika kako bi se osiguralo da se ciljevi postižu, te prilagodba plana prema potrebi.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291" y="3312391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4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 MARKETINGA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Plan marketinga je dokument koji opisuje strategiju i taktike koje će se koristiti za promociju proizvoda ili usluga na tržištu. Ovaj plan obuhvaća različite aspekte marketinških aktivnosti i služi kao smjernica za organizaciju u postizanju marketinških ciljeva</a:t>
            </a:r>
            <a:r>
              <a:rPr lang="hr-HR" dirty="0" smtClean="0"/>
              <a:t>.</a:t>
            </a:r>
          </a:p>
          <a:p>
            <a:r>
              <a:rPr lang="hr-HR" dirty="0"/>
              <a:t>Plan marketinga pomaže organizacijama da budu usmjerene prema ostvarivanju svojih marketinških ciljeva, bolje razumiju svoje tržište i ciljanu publiku, te da učinkovito upravljaju svojim resursima i proračunima. Osim toga, plan marketinga može služiti kao osnovni dokument za komunikaciju unutar organizacije kako bi se svi relevantni članovi tima usmjerili prema zajedničkim ciljevima.</a:t>
            </a:r>
          </a:p>
        </p:txBody>
      </p:sp>
    </p:spTree>
    <p:extLst>
      <p:ext uri="{BB962C8B-B14F-4D97-AF65-F5344CB8AC3E}">
        <p14:creationId xmlns:p14="http://schemas.microsoft.com/office/powerpoint/2010/main" val="94191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Ključni elementi plana marketinga uključuju: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Analiza tržišta: Opisuje se tržište na kojem posluje organizacija, uključujući veličinu, trendove, konkurenciju i karakteristike ciljane publike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Ciljevi marketinga: Postavljaju se jasni i mjerljivi ciljevi koje organizacija želi postići marketinškim aktivnostima, kao što su povećanje prodaje, svijest o </a:t>
            </a:r>
            <a:r>
              <a:rPr lang="hr-HR" dirty="0" err="1"/>
              <a:t>brendu</a:t>
            </a:r>
            <a:r>
              <a:rPr lang="hr-HR" dirty="0"/>
              <a:t> ili lojalnost kupaca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Ciljana publika: Definira se profil idealnih kupaca ili korisnika proizvoda ili usluga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Marketinški </a:t>
            </a:r>
            <a:r>
              <a:rPr lang="hr-HR" dirty="0" err="1"/>
              <a:t>miks</a:t>
            </a:r>
            <a:r>
              <a:rPr lang="hr-HR" dirty="0"/>
              <a:t> (4P): Opisuju se strategije za proizvod (karakteristike, funkcionalnosti, inovacije), cijenu (postavljanje cijena, popusti, promocije), distribuciju (kanali prodaje) i promociju (oglašavanje, odnosi s javnošću, digitalni marketing) proizvoda ili usluga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Budžet: Određuje se financijski okvir koji će biti dostupan za provedbu marketinških aktivnosti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Taktike i akcijski plan: Detaljno se opisuju specifične akcije i marketinške kampanje koje će se provesti kako bi se postigli ciljevi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Vremenski okvir: Definira se raspored provedbe aktivnosti i kampanja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Praćenje i mjerenje: Postavljaju se ključne metrike i KPI-</a:t>
            </a:r>
            <a:r>
              <a:rPr lang="hr-HR" dirty="0" err="1"/>
              <a:t>ji</a:t>
            </a:r>
            <a:r>
              <a:rPr lang="hr-HR" dirty="0"/>
              <a:t> (indikatori uspješnosti) koji će se koristiti za praćenje učinkovitosti plana.</a:t>
            </a:r>
          </a:p>
        </p:txBody>
      </p:sp>
    </p:spTree>
    <p:extLst>
      <p:ext uri="{BB962C8B-B14F-4D97-AF65-F5344CB8AC3E}">
        <p14:creationId xmlns:p14="http://schemas.microsoft.com/office/powerpoint/2010/main" val="5211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PLANIRANJE U MARKETINGU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4954" y="2603500"/>
            <a:ext cx="3601773" cy="3416300"/>
          </a:xfrm>
        </p:spPr>
        <p:txBody>
          <a:bodyPr/>
          <a:lstStyle/>
          <a:p>
            <a:r>
              <a:rPr lang="hr-HR" dirty="0"/>
              <a:t>Planiranje u marketingu obuhvaća različite razine koje se međusobno nadopunjuju i pomažu organizacijama da bolje razumiju svoje marketinške strategije i ciljeve.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144" y="2328999"/>
            <a:ext cx="5061238" cy="396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7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Ključne razine </a:t>
            </a:r>
            <a:r>
              <a:rPr lang="pl-PL" dirty="0"/>
              <a:t>planiranja u marketingu: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0143" y="2270981"/>
            <a:ext cx="5080001" cy="3954327"/>
          </a:xfrm>
        </p:spPr>
        <p:txBody>
          <a:bodyPr>
            <a:noAutofit/>
          </a:bodyPr>
          <a:lstStyle/>
          <a:p>
            <a:r>
              <a:rPr lang="hr-HR" sz="1200" dirty="0"/>
              <a:t>Strateško planiranje</a:t>
            </a:r>
            <a:r>
              <a:rPr lang="hr-HR" sz="1200" dirty="0" smtClean="0"/>
              <a:t>:</a:t>
            </a:r>
            <a:endParaRPr lang="hr-HR" sz="1200" dirty="0"/>
          </a:p>
          <a:p>
            <a:pPr lvl="1"/>
            <a:r>
              <a:rPr lang="hr-HR" sz="1100" dirty="0"/>
              <a:t>Strateško planiranje je najviša razina planiranja u marketingu.</a:t>
            </a:r>
          </a:p>
          <a:p>
            <a:pPr lvl="1"/>
            <a:r>
              <a:rPr lang="hr-HR" sz="1100" dirty="0" smtClean="0"/>
              <a:t>Fokusira </a:t>
            </a:r>
            <a:r>
              <a:rPr lang="hr-HR" sz="1100" dirty="0"/>
              <a:t>se na dugoročne ciljeve i viziju organizacije na tržištu.</a:t>
            </a:r>
          </a:p>
          <a:p>
            <a:pPr lvl="1"/>
            <a:r>
              <a:rPr lang="hr-HR" sz="1100" dirty="0"/>
              <a:t>Uključuje postavljanje općih marketinških ciljeva i strategija za postizanje tih ciljeva.</a:t>
            </a:r>
          </a:p>
          <a:p>
            <a:pPr lvl="1"/>
            <a:r>
              <a:rPr lang="hr-HR" sz="1100" dirty="0"/>
              <a:t>Obuhvaća analizu tržišta, konkurencije i definiranje ključnih konkurentske prednosti.</a:t>
            </a:r>
          </a:p>
          <a:p>
            <a:r>
              <a:rPr lang="hr-HR" sz="1200" dirty="0"/>
              <a:t>Taktičko planiranje</a:t>
            </a:r>
            <a:r>
              <a:rPr lang="hr-HR" sz="1200" dirty="0" smtClean="0"/>
              <a:t>:</a:t>
            </a:r>
            <a:endParaRPr lang="hr-HR" sz="1200" dirty="0"/>
          </a:p>
          <a:p>
            <a:pPr lvl="1"/>
            <a:r>
              <a:rPr lang="hr-HR" sz="1100" dirty="0"/>
              <a:t>Taktičko planiranje usredotočuje se na srednjoročne planove i konkretne marketinške aktivnosti potrebne za ostvarivanje strateških ciljeva.</a:t>
            </a:r>
          </a:p>
          <a:p>
            <a:pPr lvl="1"/>
            <a:r>
              <a:rPr lang="hr-HR" sz="1100" dirty="0"/>
              <a:t>Uključuje planiranje marketinških kampanja, upravljanje marketinškim </a:t>
            </a:r>
            <a:r>
              <a:rPr lang="hr-HR" sz="1100" dirty="0" err="1"/>
              <a:t>miksom</a:t>
            </a:r>
            <a:r>
              <a:rPr lang="hr-HR" sz="1100" dirty="0"/>
              <a:t> (4P), i izbor marketinških alata i taktika za promociju proizvoda ili usluga.</a:t>
            </a:r>
          </a:p>
          <a:p>
            <a:pPr lvl="1"/>
            <a:r>
              <a:rPr lang="hr-HR" sz="1100" dirty="0"/>
              <a:t>Definira se raspored aktivnosti i resursi potrebni za provedbu plana</a:t>
            </a:r>
            <a:r>
              <a:rPr lang="hr-HR" sz="1100" dirty="0" smtClean="0"/>
              <a:t>.</a:t>
            </a:r>
            <a:endParaRPr lang="hr-HR" sz="11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5218547" y="2632363"/>
            <a:ext cx="697345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Operativno planiranje se fokusira na kratkoročne akcije i detaljne zadatke potrebne za provedbu marketinških taktika.</a:t>
            </a:r>
          </a:p>
          <a:p>
            <a:r>
              <a:rPr lang="hr-HR" sz="1400" dirty="0" smtClean="0"/>
              <a:t>Obuhvaća konkretne marketinške akcije, kampanje i marketinški sadržaj.</a:t>
            </a:r>
          </a:p>
          <a:p>
            <a:r>
              <a:rPr lang="hr-HR" sz="1400" dirty="0" smtClean="0"/>
              <a:t>Ovdje se određuju rokovi, budžeti i odgovornosti za provedbu marketinških aktivnosti.</a:t>
            </a:r>
          </a:p>
          <a:p>
            <a:r>
              <a:rPr lang="hr-HR" sz="1400" dirty="0" smtClean="0"/>
              <a:t>Kontinuirano praćenje i prilagodba:</a:t>
            </a:r>
          </a:p>
          <a:p>
            <a:r>
              <a:rPr lang="hr-HR" sz="1400" dirty="0" smtClean="0"/>
              <a:t>Ova razina planiranja nije u obliku tradicionalnog plana, već je kontinuiran proces koji uključuje praćenje učinkovitosti marketinških aktivnosti i prilagodbu strategija i taktika na temelju stvarnih rezultata.</a:t>
            </a:r>
          </a:p>
          <a:p>
            <a:r>
              <a:rPr lang="hr-HR" sz="1400" dirty="0" smtClean="0"/>
              <a:t>Uključuje analizu podataka, povratnih informacija od potrošača i konkurencije te brzu reakciju na promjene na tržištu.</a:t>
            </a:r>
          </a:p>
          <a:p>
            <a:endParaRPr lang="hr-HR" sz="1400" dirty="0" smtClean="0"/>
          </a:p>
          <a:p>
            <a:r>
              <a:rPr lang="hr-HR" sz="1400" dirty="0" smtClean="0"/>
              <a:t>Svaka razina planiranja u marketingu ima svoju svrhu i važnost. Strateško planiranje postavlja temelje za sve marketinške aktivnosti, taktičko planiranje omogućuje detaljno planiranje kampanja i resursa, a operativno planiranje provodi konkretne akcije. Kontinuirano praćenje i prilagodba ključno je za usklađivanje s promjenama na tržištu i postizanje trajnog uspjeha.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36653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marketinških planova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90" t="40859" r="30359" b="19128"/>
          <a:stretch/>
        </p:blipFill>
        <p:spPr>
          <a:xfrm>
            <a:off x="0" y="2445396"/>
            <a:ext cx="8192655" cy="41955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505" y="2984277"/>
            <a:ext cx="4056495" cy="284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76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Strateški planovi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19" t="30314" r="29295" b="16425"/>
          <a:stretch/>
        </p:blipFill>
        <p:spPr>
          <a:xfrm>
            <a:off x="507998" y="2290619"/>
            <a:ext cx="5870386" cy="410094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27017" t="17306" r="30257" b="11383"/>
          <a:stretch/>
        </p:blipFill>
        <p:spPr>
          <a:xfrm>
            <a:off x="6749592" y="2314187"/>
            <a:ext cx="4468306" cy="419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30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oba za sastanke za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175</TotalTime>
  <Words>1324</Words>
  <Application>Microsoft Office PowerPoint</Application>
  <PresentationFormat>Široki zaslon</PresentationFormat>
  <Paragraphs>73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Soba za sastanke za ion</vt:lpstr>
      <vt:lpstr>MARKETING 3 – DRUGI DIO</vt:lpstr>
      <vt:lpstr>PLANIRANJE MARKETINGA</vt:lpstr>
      <vt:lpstr>KORACI U PLANIRANJU  MARKETINGA</vt:lpstr>
      <vt:lpstr>PLAN MARKETINGA</vt:lpstr>
      <vt:lpstr>Ključni elementi plana marketinga uključuju:</vt:lpstr>
      <vt:lpstr>PLANIRANJE U MARKETINGU</vt:lpstr>
      <vt:lpstr>Ključne razine planiranja u marketingu:</vt:lpstr>
      <vt:lpstr>Vrste marketinških planova</vt:lpstr>
      <vt:lpstr>Strateški planovi</vt:lpstr>
      <vt:lpstr>Ogledni primjer strateškog plana </vt:lpstr>
      <vt:lpstr>Ključni aspekti istraživanja</vt:lpstr>
      <vt:lpstr>Metode istraživanja tržišta</vt:lpstr>
      <vt:lpstr>Marketinški informacijski sustavi (MIS) su posebni informacijski sustavi koji se koriste za prikupljanje, obradu, analizu i distribuciju marketinških informacija unutar organizacije. Ovi sustavi pomažu marketinškim stručnjacima u donošenju boljih odluka temeljenih na relevantnim podacima o tržištu, ciljanoj publici, konkurenciji i učinkovitosti marketinških aktivnosti. </vt:lpstr>
      <vt:lpstr>Posebna područja istraživanja tržišta</vt:lpstr>
      <vt:lpstr>PowerPoint prezentacija</vt:lpstr>
      <vt:lpstr>Istraživanje konkurencije</vt:lpstr>
      <vt:lpstr>Segmentacija tržišta</vt:lpstr>
      <vt:lpstr>Segmentacija tržišta</vt:lpstr>
      <vt:lpstr>Marketinška strategiija</vt:lpstr>
      <vt:lpstr>PowerPoint prezentacija</vt:lpstr>
      <vt:lpstr>PowerPoint prezentacija</vt:lpstr>
      <vt:lpstr>SWOT</vt:lpstr>
      <vt:lpstr>SWOT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3 – DRUGI DIO</dc:title>
  <dc:creator>Nastavnik</dc:creator>
  <cp:lastModifiedBy>Nastavnik</cp:lastModifiedBy>
  <cp:revision>10</cp:revision>
  <dcterms:created xsi:type="dcterms:W3CDTF">2023-11-07T18:54:56Z</dcterms:created>
  <dcterms:modified xsi:type="dcterms:W3CDTF">2024-10-07T19:28:54Z</dcterms:modified>
</cp:coreProperties>
</file>