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0" r:id="rId10"/>
    <p:sldId id="261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CBA-EE14-48D8-ADE8-4D7CE6E2675B}" type="datetimeFigureOut">
              <a:rPr lang="hr-HR" smtClean="0"/>
              <a:t>20.3.2022.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A34-A885-42A5-8BF4-E9175A105D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114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CBA-EE14-48D8-ADE8-4D7CE6E2675B}" type="datetimeFigureOut">
              <a:rPr lang="hr-HR" smtClean="0"/>
              <a:t>20.3.2022.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A34-A885-42A5-8BF4-E9175A105D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755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CBA-EE14-48D8-ADE8-4D7CE6E2675B}" type="datetimeFigureOut">
              <a:rPr lang="hr-HR" smtClean="0"/>
              <a:t>20.3.2022.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A34-A885-42A5-8BF4-E9175A105D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6194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CBA-EE14-48D8-ADE8-4D7CE6E2675B}" type="datetimeFigureOut">
              <a:rPr lang="hr-HR" smtClean="0"/>
              <a:t>20.3.2022.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A34-A885-42A5-8BF4-E9175A105D4F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8759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CBA-EE14-48D8-ADE8-4D7CE6E2675B}" type="datetimeFigureOut">
              <a:rPr lang="hr-HR" smtClean="0"/>
              <a:t>20.3.2022.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A34-A885-42A5-8BF4-E9175A105D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330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CBA-EE14-48D8-ADE8-4D7CE6E2675B}" type="datetimeFigureOut">
              <a:rPr lang="hr-HR" smtClean="0"/>
              <a:t>20.3.2022.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A34-A885-42A5-8BF4-E9175A105D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4012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CBA-EE14-48D8-ADE8-4D7CE6E2675B}" type="datetimeFigureOut">
              <a:rPr lang="hr-HR" smtClean="0"/>
              <a:t>20.3.2022.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A34-A885-42A5-8BF4-E9175A105D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1264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CBA-EE14-48D8-ADE8-4D7CE6E2675B}" type="datetimeFigureOut">
              <a:rPr lang="hr-HR" smtClean="0"/>
              <a:t>20.3.2022.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A34-A885-42A5-8BF4-E9175A105D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599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CBA-EE14-48D8-ADE8-4D7CE6E2675B}" type="datetimeFigureOut">
              <a:rPr lang="hr-HR" smtClean="0"/>
              <a:t>20.3.2022.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A34-A885-42A5-8BF4-E9175A105D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401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CBA-EE14-48D8-ADE8-4D7CE6E2675B}" type="datetimeFigureOut">
              <a:rPr lang="hr-HR" smtClean="0"/>
              <a:t>20.3.2022.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A34-A885-42A5-8BF4-E9175A105D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848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CBA-EE14-48D8-ADE8-4D7CE6E2675B}" type="datetimeFigureOut">
              <a:rPr lang="hr-HR" smtClean="0"/>
              <a:t>20.3.2022.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A34-A885-42A5-8BF4-E9175A105D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523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CBA-EE14-48D8-ADE8-4D7CE6E2675B}" type="datetimeFigureOut">
              <a:rPr lang="hr-HR" smtClean="0"/>
              <a:t>20.3.2022.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A34-A885-42A5-8BF4-E9175A105D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0002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CBA-EE14-48D8-ADE8-4D7CE6E2675B}" type="datetimeFigureOut">
              <a:rPr lang="hr-HR" smtClean="0"/>
              <a:t>20.3.2022.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A34-A885-42A5-8BF4-E9175A105D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1151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CBA-EE14-48D8-ADE8-4D7CE6E2675B}" type="datetimeFigureOut">
              <a:rPr lang="hr-HR" smtClean="0"/>
              <a:t>20.3.2022.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A34-A885-42A5-8BF4-E9175A105D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380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CBA-EE14-48D8-ADE8-4D7CE6E2675B}" type="datetimeFigureOut">
              <a:rPr lang="hr-HR" smtClean="0"/>
              <a:t>20.3.2022.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A34-A885-42A5-8BF4-E9175A105D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1961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CBA-EE14-48D8-ADE8-4D7CE6E2675B}" type="datetimeFigureOut">
              <a:rPr lang="hr-HR" smtClean="0"/>
              <a:t>20.3.2022.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A34-A885-42A5-8BF4-E9175A105D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0969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4CBA-EE14-48D8-ADE8-4D7CE6E2675B}" type="datetimeFigureOut">
              <a:rPr lang="hr-HR" smtClean="0"/>
              <a:t>20.3.2022.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2A34-A885-42A5-8BF4-E9175A105D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69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C7F4CBA-EE14-48D8-ADE8-4D7CE6E2675B}" type="datetimeFigureOut">
              <a:rPr lang="hr-HR" smtClean="0"/>
              <a:t>20.3.2022.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9D92A34-A885-42A5-8BF4-E9175A105D4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293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burza.com.hr/portal/osiguranje-bicikla/1129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vijetosiguranja.eu/najvece-stete-dolaze-od-uragana-i-potres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Osiguranje od provalne krađe i razbojstva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Treća ekonomska škola</a:t>
            </a:r>
          </a:p>
          <a:p>
            <a:r>
              <a:rPr lang="hr-HR" dirty="0" smtClean="0"/>
              <a:t>4. razred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973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OSIGURANJE BICIKLA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r-HR" dirty="0" smtClean="0"/>
              <a:t>Zahvaljujući </a:t>
            </a:r>
            <a:r>
              <a:rPr lang="hr-HR" dirty="0"/>
              <a:t>sve većoj uporabi bicikla kao prijevoznog sredstva, poticanog i od raznih institucija, gradova, županija, klubova i sl. problem zvan „bicikl” zakucao je i na </a:t>
            </a:r>
            <a:r>
              <a:rPr lang="hr-HR" dirty="0" err="1"/>
              <a:t>osigurateljna</a:t>
            </a:r>
            <a:r>
              <a:rPr lang="hr-HR" dirty="0"/>
              <a:t> vrata. Sve je više zahtjeva za osiguranjem bicikla kao prijevoznog sredstva sve veće vrijednosti od sve većih rizika. Upravo zbog tih povećanih rizika na našem </a:t>
            </a:r>
            <a:r>
              <a:rPr lang="hr-HR" dirty="0" err="1"/>
              <a:t>osigurateljnom</a:t>
            </a:r>
            <a:r>
              <a:rPr lang="hr-HR" dirty="0"/>
              <a:t> tržištu teško je naći odgovarajuće pokriće tih rizika. Ponude osiguratelja su različite. </a:t>
            </a:r>
            <a:endParaRPr lang="hr-HR" dirty="0" smtClean="0"/>
          </a:p>
          <a:p>
            <a:r>
              <a:rPr lang="hr-HR" dirty="0" smtClean="0"/>
              <a:t>Uglavnom </a:t>
            </a:r>
            <a:r>
              <a:rPr lang="hr-HR" dirty="0"/>
              <a:t>se nudi osiguranje bicikla u nekakvom paket-osiguranju zajedno s ostalim vrstama osiguranja. Tako, primjerice, osiguranje bicikla, najčešće od rizika krađe (uz izričito isključenje oštećenja bicikla) u okviru paketa koji obuhvaća osiguranje domaćinstva, osiguranje pravne zaštite (rizik koji obuhvaća i odgovornost za štete koje uzrokuje vozač bicikla trećim osobama), osiguranje privatne i sportske odgovornosti vlasnika/vozača bicikla, osiguranje nesretnog slučaja za vrijeme vožnje biciklom i sl. </a:t>
            </a:r>
            <a:endParaRPr lang="hr-HR" dirty="0" smtClean="0"/>
          </a:p>
          <a:p>
            <a:r>
              <a:rPr lang="hr-HR" dirty="0" smtClean="0"/>
              <a:t>Dakle</a:t>
            </a:r>
            <a:r>
              <a:rPr lang="hr-HR" dirty="0"/>
              <a:t>, rizik oštećenja bicikla u prijevozu, za vrijeme uporabe, uglavnom je isključeno iz osiguranja. Rizik krađe vezan je uz smještaj bicikla u određenom prostoru (zatvoreni prostor, garaža, dvorište i sl.). Drugi oblik osiguranja koji se može pronaći je individualno osiguranje bicikla kao posebnog i jedinog predmeta osiguranja. Ovo osiguranje može obuhvatiti i oštećenje bicikla u prometnoj nesreći, gubitak i krađu (ponegdje i utaju bicikla, oštećenja za vrijeme neovlaštene vožnje od strane neovlaštene osobe) bicikla i/ili dijelova bicikla. U ovoj vrsti osiguranja bicikla </a:t>
            </a:r>
            <a:r>
              <a:rPr lang="hr-HR" dirty="0" err="1"/>
              <a:t>osigurateljna</a:t>
            </a:r>
            <a:r>
              <a:rPr lang="hr-HR" dirty="0"/>
              <a:t> zaštita je u pravilu uvjetovana obvezom osiguranika da poduzme odgovarajuće (ugovorene) preventivne mjere u cilju sprječavanja krađe bicikla: osiguranje/zaključavanje bicikla posebnom opremom koja onemogućuje uzimanje bicikla ili okretanje kotača bicikla i sl. Nažalost, hrvatski osiguratelji „bježe” od ovoga osiguranja koje je u razvijenim zemljama EU-a sasvim moguće i prilično rasprostranjeno. No, ako se vlasnik potrudi može i kod nas naći (neku vrstu) osiguranje koje će zadovoljiti njegove glavne potrebe glede šteta na biciklu.</a:t>
            </a:r>
          </a:p>
          <a:p>
            <a:r>
              <a:rPr lang="hr-HR" dirty="0"/>
              <a:t>Cijena/premija osiguranja ovisi o osiguratelju i širini rizika, ali se može reći da premija iznosi oko 10 % vrijednosti (</a:t>
            </a:r>
            <a:r>
              <a:rPr lang="hr-HR" dirty="0" err="1"/>
              <a:t>novonabavne</a:t>
            </a:r>
            <a:r>
              <a:rPr lang="hr-HR" dirty="0"/>
              <a:t>) bicikle. </a:t>
            </a:r>
          </a:p>
          <a:p>
            <a:r>
              <a:rPr lang="hr-HR" dirty="0"/>
              <a:t>Izvor: </a:t>
            </a:r>
            <a:r>
              <a:rPr lang="hr-HR" dirty="0">
                <a:hlinkClick r:id="rId2"/>
              </a:rPr>
              <a:t>https://burza.com.hr/portal/osiguranje-bicikla/11295</a:t>
            </a:r>
            <a:r>
              <a:rPr lang="hr-HR" dirty="0"/>
              <a:t> </a:t>
            </a:r>
          </a:p>
        </p:txBody>
      </p:sp>
      <p:pic>
        <p:nvPicPr>
          <p:cNvPr id="4" name="Slika 3" descr="&lt;strong&gt;Bicikl&lt;/strong&gt; – vozilo prošlosti i budućnost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711" y="0"/>
            <a:ext cx="2850289" cy="210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VAŠ 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 Trebate riješiti 130., 131. i 132. stranicu u  radnoj bilježnici</a:t>
            </a:r>
            <a:endParaRPr lang="hr-HR" dirty="0"/>
          </a:p>
        </p:txBody>
      </p:sp>
      <p:pic>
        <p:nvPicPr>
          <p:cNvPr id="4" name="Slika 3" descr="What This &lt;strong&gt;Book&lt;/strong&gt; Will Cover – Introduction to College Researc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3192372"/>
            <a:ext cx="97536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OSIGURANJU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Ugovaranjem ovog osiguranja osiguravamo se od rizika počinjenja ili pokušaja počinjenja provalne krađe ili razbojstva. </a:t>
            </a:r>
          </a:p>
          <a:p>
            <a:r>
              <a:rPr lang="hr-HR" dirty="0" smtClean="0"/>
              <a:t>Ovo osiguranje vrlo je često sastavni dio nekog paketa osiguranja. Najčešće je to uz osiguranje kućanstva.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376" y="4073291"/>
            <a:ext cx="3925165" cy="275055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687" y="4073291"/>
            <a:ext cx="4302966" cy="281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PROVALNA KRAĐA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Ako neka osoba (ili više njih):</a:t>
            </a:r>
          </a:p>
          <a:p>
            <a:pPr lvl="1"/>
            <a:r>
              <a:rPr lang="hr-HR" dirty="0" smtClean="0"/>
              <a:t>Provali u prostorije u kojima se nalaze osigurane stvari razbijanjem ili obijanjem vrata i prozora ili provaljivanjem stropa, zidova ili podova</a:t>
            </a:r>
          </a:p>
          <a:p>
            <a:pPr lvl="1"/>
            <a:r>
              <a:rPr lang="hr-HR" dirty="0" smtClean="0"/>
              <a:t>Otvori mjesto osiguranja lažnim ključem ili drugim sredstvom</a:t>
            </a:r>
          </a:p>
          <a:p>
            <a:pPr lvl="1"/>
            <a:r>
              <a:rPr lang="hr-HR" dirty="0" smtClean="0"/>
              <a:t>Provali u zaključano spremište u mjestu osiguranja, ako je do spremišta došao na jedan od načina označenih kao provalna krađa</a:t>
            </a:r>
          </a:p>
          <a:p>
            <a:pPr lvl="1"/>
            <a:r>
              <a:rPr lang="hr-HR" dirty="0" smtClean="0"/>
              <a:t>Neprimjetno se uvuče u mjesto osiguranja ili počini krađu kad  je  mjesto osiguranja bilo zaključano</a:t>
            </a:r>
          </a:p>
          <a:p>
            <a:pPr lvl="1"/>
            <a:r>
              <a:rPr lang="hr-HR" dirty="0" smtClean="0"/>
              <a:t>Otvori mjesto osiguranja ili spremište pravim ključem ili njegovim duplikatom ako je do njega došao prevarom maloljetnog člana kućanstva</a:t>
            </a:r>
          </a:p>
          <a:p>
            <a:pPr lvl="1"/>
            <a:r>
              <a:rPr lang="hr-HR" dirty="0" smtClean="0"/>
              <a:t>Uđe u mjesto osiguranja kroz otvor </a:t>
            </a:r>
          </a:p>
          <a:p>
            <a:pPr lvl="1"/>
            <a:r>
              <a:rPr lang="hr-HR" dirty="0" smtClean="0"/>
              <a:t>Uđe kroz otvoren prozor na katovima ili kroz balkon  (osim u niskom prizemlju do visine 160cm do donjeg ruba prozora)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4121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RAZBOJSTVO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Oduzimanje osigurane stvari uporabom sile (ugrožavanje  opasnošću  za život i zdravlje) protiv osiguranika ili njegovih pripadnika ili prijetnjom da će napasti njegov/njihov život ili tijelo</a:t>
            </a:r>
            <a:endParaRPr lang="hr-HR" dirty="0"/>
          </a:p>
          <a:p>
            <a:r>
              <a:rPr lang="hr-HR" dirty="0" smtClean="0"/>
              <a:t>Predmetom osiguranja mogu biti sve pokretnine koje se nalaze u zgradama, kućama, apartmanima, uredima, ugostiteljskim i drugim objektima, zalihe robe i materijala, sirovina, gotovih proizvoda i nedovršenih proizvoda, zalihe poljoprivrednih proizvoda osim:</a:t>
            </a:r>
            <a:endParaRPr lang="hr-HR" dirty="0"/>
          </a:p>
          <a:p>
            <a:pPr lvl="1"/>
            <a:r>
              <a:rPr lang="hr-HR" dirty="0" smtClean="0"/>
              <a:t>Stvari izloženih na sajmovima</a:t>
            </a:r>
          </a:p>
          <a:p>
            <a:pPr lvl="1"/>
            <a:r>
              <a:rPr lang="hr-HR" dirty="0" smtClean="0"/>
              <a:t>Suhozemna motorna vozila, plovila, prikolica, samohodnih strojeva i letjelica – oni mogu biti osigurani samo ako se smatraju zalihama u trgovačkim centrima ili skladištima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907" y="2817695"/>
            <a:ext cx="5045800" cy="25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NOVAC?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 smtClean="0"/>
              <a:t>Od ovog rizika može se osigurati i gotov novac, plemenite kovine, nakit, vrijednosni papiri, štedne knjižice ako se nalaze u posebno zaključanom spremniku. </a:t>
            </a:r>
          </a:p>
          <a:p>
            <a:pPr marL="0" indent="0">
              <a:buNone/>
            </a:pPr>
            <a:r>
              <a:rPr lang="hr-HR" dirty="0" smtClean="0"/>
              <a:t>Od rizika razbojstva moguće je, ako se posebno ugovori i plati dodatna premija, osigurati predmete izvan spremnika na blagajnama, šalterima, prodajnim mjestima te  dragocjenosti od plemenitih kovina u procesu obrade, prerade i manipulacije.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172200" y="2641911"/>
            <a:ext cx="5105400" cy="28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VISINA PREMIJE /MJESTO I RAZDOBLJE OSIGURANJA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Visina premije određuje se s obzirom na način osiguranja, opseg pokrića, razred zaštitnih mjera, razred opasnosti, vrstu djelatnosti, područje rizika te sudjelovanje osiguranika u šteti.</a:t>
            </a:r>
          </a:p>
          <a:p>
            <a:r>
              <a:rPr lang="hr-HR" dirty="0" smtClean="0"/>
              <a:t>Mjesto i trajanje osiguranja naznačeni su na polici osiguranja, a trajanje se najčešće ugovara kao višegodišnje.</a:t>
            </a:r>
          </a:p>
          <a:p>
            <a:r>
              <a:rPr lang="hr-HR" dirty="0" smtClean="0"/>
              <a:t>Primjer police osiguranja na 189. stranici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6921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OBVEZE OSIGURANIKA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Osiguranik treba prijaviti događaj ovlaštenom tijelu unutarnjih oslova i navesti  koje su stvari uništene, oštećene ili su nestale. </a:t>
            </a:r>
          </a:p>
          <a:p>
            <a:r>
              <a:rPr lang="hr-HR" dirty="0" smtClean="0"/>
              <a:t>Osiguranik treba  izvijestiti osiguratelja o nastanku osiguranog slučaja  najkasnije u roku 3 dana od saznanja te dostaviti popis nestalih, uništenih ili oštećenih stvari te približnu naznaku njihove vrijednosti.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8464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OSIGURATELJ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Nakon primitka prijave obavit će izvid štete, a zatim procjene visine štete. Do dolaska zastupnika osiguranja, osiguranik ne smije mijenjati stanje oštećenih ili uništenih stvari, osim ako je promjena potrebna u javnom interesu ili radi sprječavanja veće štete.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328" y="2214694"/>
            <a:ext cx="2901588" cy="354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02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ŠTETA ZBOG KRAĐE UMJETNIČKIH DJELA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Tijekom </a:t>
            </a:r>
            <a:r>
              <a:rPr lang="hr-HR" dirty="0"/>
              <a:t>1994. godine poznata londonska galerija Tate šalje u Frankfurt na posudbu nekoliko umjetničkih djela između kojih dvije slike Williama Turnera (</a:t>
            </a:r>
            <a:r>
              <a:rPr lang="hr-HR" i="1" dirty="0" err="1"/>
              <a:t>Light</a:t>
            </a:r>
            <a:r>
              <a:rPr lang="hr-HR" i="1" dirty="0"/>
              <a:t> </a:t>
            </a:r>
            <a:r>
              <a:rPr lang="hr-HR" i="1" dirty="0" err="1"/>
              <a:t>and</a:t>
            </a:r>
            <a:r>
              <a:rPr lang="hr-HR" i="1" dirty="0"/>
              <a:t> </a:t>
            </a:r>
            <a:r>
              <a:rPr lang="hr-HR" i="1" dirty="0" err="1"/>
              <a:t>Colour</a:t>
            </a:r>
            <a:r>
              <a:rPr lang="hr-HR" dirty="0"/>
              <a:t> i </a:t>
            </a:r>
            <a:r>
              <a:rPr lang="hr-HR" i="1" dirty="0" err="1"/>
              <a:t>Shade</a:t>
            </a:r>
            <a:r>
              <a:rPr lang="hr-HR" i="1" dirty="0"/>
              <a:t> </a:t>
            </a:r>
            <a:r>
              <a:rPr lang="hr-HR" i="1" dirty="0" err="1"/>
              <a:t>and</a:t>
            </a:r>
            <a:r>
              <a:rPr lang="hr-HR" dirty="0"/>
              <a:t> </a:t>
            </a:r>
            <a:r>
              <a:rPr lang="hr-HR" i="1" dirty="0" err="1"/>
              <a:t>Darkness</a:t>
            </a:r>
            <a:r>
              <a:rPr lang="hr-HR" dirty="0"/>
              <a:t>) i jednu </a:t>
            </a:r>
            <a:r>
              <a:rPr lang="hr-HR" dirty="0" err="1"/>
              <a:t>Caspar</a:t>
            </a:r>
            <a:r>
              <a:rPr lang="hr-HR" dirty="0"/>
              <a:t> David Friedricha (</a:t>
            </a:r>
            <a:r>
              <a:rPr lang="hr-HR" i="1" dirty="0" err="1"/>
              <a:t>Nebelschwaden</a:t>
            </a:r>
            <a:r>
              <a:rPr lang="hr-HR" dirty="0"/>
              <a:t>). </a:t>
            </a:r>
            <a:endParaRPr lang="hr-HR" dirty="0" smtClean="0"/>
          </a:p>
          <a:p>
            <a:r>
              <a:rPr lang="hr-HR" dirty="0" smtClean="0"/>
              <a:t>Kao </a:t>
            </a:r>
            <a:r>
              <a:rPr lang="hr-HR" dirty="0"/>
              <a:t>što već možemo pretpostaviti, tri slike su ukradene. I danas neimenovani lopovi su se zaključali unutar frankfurtske galerije tijekom noći, svladali zaštitare te nakon dvije godine sporova doveli do isplate najveće štete za umjetnička djela u iznosu od 26,5 milijuna funti. Cjelokupna imovina, uključujući tri navedene slike, bila je osigurana od strane </a:t>
            </a:r>
            <a:r>
              <a:rPr lang="hr-HR" dirty="0" err="1"/>
              <a:t>Lloyd’s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London koje je predvodio sindikat </a:t>
            </a:r>
            <a:r>
              <a:rPr lang="hr-HR" dirty="0" err="1"/>
              <a:t>Hiscox</a:t>
            </a:r>
            <a:r>
              <a:rPr lang="hr-HR" dirty="0"/>
              <a:t>. Da bi slučaj bio još zanimljiviji, galerija Tate je naknadno kupila otuđene slike od lopova što je detaljno opisano u djelu </a:t>
            </a:r>
            <a:r>
              <a:rPr lang="hr-HR" i="1" dirty="0"/>
              <a:t>Art </a:t>
            </a:r>
            <a:r>
              <a:rPr lang="hr-HR" i="1" dirty="0" err="1"/>
              <a:t>Theft</a:t>
            </a:r>
            <a:r>
              <a:rPr lang="hr-HR" i="1" dirty="0"/>
              <a:t> </a:t>
            </a:r>
            <a:r>
              <a:rPr lang="hr-HR" i="1" dirty="0" err="1"/>
              <a:t>and</a:t>
            </a:r>
            <a:r>
              <a:rPr lang="hr-HR" i="1" dirty="0"/>
              <a:t> </a:t>
            </a:r>
            <a:r>
              <a:rPr lang="hr-HR" i="1" dirty="0" err="1"/>
              <a:t>the</a:t>
            </a:r>
            <a:r>
              <a:rPr lang="hr-HR" i="1" dirty="0"/>
              <a:t> </a:t>
            </a:r>
            <a:r>
              <a:rPr lang="hr-HR" i="1" dirty="0" err="1"/>
              <a:t>Case</a:t>
            </a:r>
            <a:r>
              <a:rPr lang="hr-HR" i="1" dirty="0"/>
              <a:t> </a:t>
            </a:r>
            <a:r>
              <a:rPr lang="hr-HR" i="1" dirty="0" err="1"/>
              <a:t>of</a:t>
            </a:r>
            <a:r>
              <a:rPr lang="hr-HR" i="1" dirty="0"/>
              <a:t> </a:t>
            </a:r>
            <a:r>
              <a:rPr lang="hr-HR" i="1" dirty="0" err="1"/>
              <a:t>the</a:t>
            </a:r>
            <a:r>
              <a:rPr lang="hr-HR" i="1" dirty="0"/>
              <a:t> </a:t>
            </a:r>
            <a:r>
              <a:rPr lang="hr-HR" i="1" dirty="0" err="1"/>
              <a:t>Stolen</a:t>
            </a:r>
            <a:r>
              <a:rPr lang="hr-HR" i="1" dirty="0"/>
              <a:t> </a:t>
            </a:r>
            <a:r>
              <a:rPr lang="hr-HR" i="1" dirty="0" err="1"/>
              <a:t>Turners</a:t>
            </a:r>
            <a:r>
              <a:rPr lang="hr-HR" dirty="0"/>
              <a:t> iz 2011. </a:t>
            </a:r>
            <a:endParaRPr lang="hr-HR" dirty="0" smtClean="0"/>
          </a:p>
          <a:p>
            <a:r>
              <a:rPr lang="hr-HR" dirty="0" smtClean="0"/>
              <a:t>Naglasimo </a:t>
            </a:r>
            <a:r>
              <a:rPr lang="hr-HR" dirty="0"/>
              <a:t>kako je iznos za koje su slike otkupljene od lopova daleko manji od same štete nadoknađene od strane osiguratelja.</a:t>
            </a:r>
          </a:p>
          <a:p>
            <a:r>
              <a:rPr lang="hr-HR" dirty="0"/>
              <a:t>Izvor: </a:t>
            </a:r>
            <a:r>
              <a:rPr lang="hr-HR" dirty="0">
                <a:hlinkClick r:id="rId2"/>
              </a:rPr>
              <a:t>https://www.svijetosiguranja.eu/najvece-stete-dolaze-od-uragana-i-potresa/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047251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54</TotalTime>
  <Words>906</Words>
  <Application>Microsoft Office PowerPoint</Application>
  <PresentationFormat>Široki zaslon</PresentationFormat>
  <Paragraphs>45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Tw Cen MT</vt:lpstr>
      <vt:lpstr>Kapljica</vt:lpstr>
      <vt:lpstr>Osiguranje od provalne krađe i razbojstva</vt:lpstr>
      <vt:lpstr>O OSIGURANJU</vt:lpstr>
      <vt:lpstr>PROVALNA KRAĐA</vt:lpstr>
      <vt:lpstr>RAZBOJSTVO</vt:lpstr>
      <vt:lpstr>NOVAC?</vt:lpstr>
      <vt:lpstr>VISINA PREMIJE /MJESTO I RAZDOBLJE OSIGURANJA</vt:lpstr>
      <vt:lpstr>OBVEZE OSIGURANIKA</vt:lpstr>
      <vt:lpstr>OSIGURATELJ</vt:lpstr>
      <vt:lpstr>ŠTETA ZBOG KRAĐE UMJETNIČKIH DJELA </vt:lpstr>
      <vt:lpstr>OSIGURANJE BICIKLA </vt:lpstr>
      <vt:lpstr>VAŠ ZADATAK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Osiguranje od provalne krađe i razbojstva</dc:title>
  <dc:creator>Nastavnik</dc:creator>
  <cp:lastModifiedBy>Nastavnik</cp:lastModifiedBy>
  <cp:revision>6</cp:revision>
  <dcterms:created xsi:type="dcterms:W3CDTF">2022-03-20T20:58:07Z</dcterms:created>
  <dcterms:modified xsi:type="dcterms:W3CDTF">2022-03-20T21:52:36Z</dcterms:modified>
</cp:coreProperties>
</file>