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435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32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06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10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976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2197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1756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46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918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83048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4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7482CC-1C6D-413E-974F-DE27DCA6099B}" type="datetimeFigureOut">
              <a:rPr lang="hr-HR" smtClean="0"/>
              <a:t>16.1.2025.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18457A-D16B-4DAE-9970-23389034968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819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A6F3C7-8669-3526-41FF-8C6B13597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991322-D58F-7E78-E52D-660AD5E0F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FFFF"/>
                </a:solidFill>
              </a:rPr>
              <a:t>2. UTJECAJ TURIZMA NA PRIRODNU OKOLINU </a:t>
            </a:r>
          </a:p>
        </p:txBody>
      </p:sp>
    </p:spTree>
    <p:extLst>
      <p:ext uri="{BB962C8B-B14F-4D97-AF65-F5344CB8AC3E}">
        <p14:creationId xmlns:p14="http://schemas.microsoft.com/office/powerpoint/2010/main" val="67703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2A26-AA0D-E28B-3B2E-8AA5779F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Osnovni ekološki problemi i njihovi uzroci: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EE5FE-A0A3-3285-17AF-EF8235B0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Odnose se na čistoću vode, zraka i okoliša</a:t>
            </a:r>
          </a:p>
          <a:p>
            <a:r>
              <a:rPr lang="hr-HR" dirty="0"/>
              <a:t>Uvelike utječu na kvalitetu turističke ponude </a:t>
            </a:r>
          </a:p>
          <a:p>
            <a:endParaRPr lang="hr-H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002452-3186-7FC8-6AB3-F9E9A7000089}"/>
              </a:ext>
            </a:extLst>
          </p:cNvPr>
          <p:cNvSpPr/>
          <p:nvPr/>
        </p:nvSpPr>
        <p:spPr>
          <a:xfrm>
            <a:off x="2700809" y="3341128"/>
            <a:ext cx="2353853" cy="14742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Zagađenje plaža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5FE8E2-EBCD-B9AF-DF05-73F59B1B0C44}"/>
              </a:ext>
            </a:extLst>
          </p:cNvPr>
          <p:cNvSpPr/>
          <p:nvPr/>
        </p:nvSpPr>
        <p:spPr>
          <a:xfrm>
            <a:off x="5345436" y="2755947"/>
            <a:ext cx="2122011" cy="1405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Onečiščenje vode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86BC13-2CB9-9003-B1B5-57A7AC0AFF08}"/>
              </a:ext>
            </a:extLst>
          </p:cNvPr>
          <p:cNvSpPr/>
          <p:nvPr/>
        </p:nvSpPr>
        <p:spPr>
          <a:xfrm>
            <a:off x="8826706" y="3712123"/>
            <a:ext cx="2122011" cy="1405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Pojačanja buka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806BF3-2ABE-F71A-AA2C-6F0525888D70}"/>
              </a:ext>
            </a:extLst>
          </p:cNvPr>
          <p:cNvSpPr/>
          <p:nvPr/>
        </p:nvSpPr>
        <p:spPr>
          <a:xfrm>
            <a:off x="3422023" y="5091292"/>
            <a:ext cx="2228934" cy="1715887"/>
          </a:xfrm>
          <a:prstGeom prst="ellipse">
            <a:avLst/>
          </a:prstGeom>
          <a:solidFill>
            <a:srgbClr val="D844B8"/>
          </a:solidFill>
          <a:ln>
            <a:solidFill>
              <a:srgbClr val="D844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Povećana količina otapda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98F1151-3907-57B3-7AC4-AE179FF383B8}"/>
              </a:ext>
            </a:extLst>
          </p:cNvPr>
          <p:cNvSpPr/>
          <p:nvPr/>
        </p:nvSpPr>
        <p:spPr>
          <a:xfrm>
            <a:off x="8502727" y="5331875"/>
            <a:ext cx="2122011" cy="14050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Povećana opasnost od požara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CD6992-2967-31DD-EEB6-6C627C57D81C}"/>
              </a:ext>
            </a:extLst>
          </p:cNvPr>
          <p:cNvSpPr/>
          <p:nvPr/>
        </p:nvSpPr>
        <p:spPr>
          <a:xfrm>
            <a:off x="5876558" y="4295907"/>
            <a:ext cx="2353853" cy="1474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Ekološki problemi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687C79-86E7-A1BE-3389-BBB9CB387517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4887963" y="4501489"/>
            <a:ext cx="988595" cy="531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67AA1C-E6AC-1C44-F29B-BD71837D37E5}"/>
              </a:ext>
            </a:extLst>
          </p:cNvPr>
          <p:cNvCxnSpPr>
            <a:cxnSpLocks/>
            <a:endCxn id="17" idx="7"/>
          </p:cNvCxnSpPr>
          <p:nvPr/>
        </p:nvCxnSpPr>
        <p:spPr>
          <a:xfrm flipH="1">
            <a:off x="5324537" y="5270542"/>
            <a:ext cx="500358" cy="72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2E56E1-D157-3E2E-7669-AA05FA6C9AC6}"/>
              </a:ext>
            </a:extLst>
          </p:cNvPr>
          <p:cNvCxnSpPr>
            <a:cxnSpLocks/>
            <a:stCxn id="19" idx="3"/>
            <a:endCxn id="16" idx="2"/>
          </p:cNvCxnSpPr>
          <p:nvPr/>
        </p:nvCxnSpPr>
        <p:spPr>
          <a:xfrm flipV="1">
            <a:off x="8230411" y="4414635"/>
            <a:ext cx="596295" cy="618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D41C10-1A3E-3EC1-63C0-F3929AE30F39}"/>
              </a:ext>
            </a:extLst>
          </p:cNvPr>
          <p:cNvCxnSpPr>
            <a:cxnSpLocks/>
            <a:stCxn id="19" idx="0"/>
            <a:endCxn id="15" idx="4"/>
          </p:cNvCxnSpPr>
          <p:nvPr/>
        </p:nvCxnSpPr>
        <p:spPr>
          <a:xfrm flipH="1" flipV="1">
            <a:off x="6406442" y="4160970"/>
            <a:ext cx="647043" cy="13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1E5C04-1282-B91D-C035-08BE40F80504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053485" y="5770144"/>
            <a:ext cx="1500905" cy="162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4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FA9F43-184B-9C00-0E63-CD21F499B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;)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F4BCC5-A121-DEAE-86D9-7CA310E4DA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3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E610-9EA7-160A-2430-070DDBFD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714" y="855054"/>
            <a:ext cx="8622549" cy="2852737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zasićenosti turističkog prostora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62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9CB6-98C6-D75E-F48B-BE0B5FDB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Nosivi kapacitet prostora: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4DF8-13B9-0627-4774-88EC6EDE5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Broj turista koji posjećuje neki lokalitet, duljina njihova boravka, aktivnosti i usluge koje su im na raspolaganju određuju granicu opterećivanja prostora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Označuje prag tj. granicu turističkih aktivnosti iznad koje je </a:t>
            </a:r>
            <a:r>
              <a:rPr lang="hr-HR" b="1" dirty="0">
                <a:solidFill>
                  <a:srgbClr val="0070C0"/>
                </a:solidFill>
              </a:rPr>
              <a:t>zasićenost </a:t>
            </a:r>
            <a:r>
              <a:rPr lang="hr-HR" dirty="0"/>
              <a:t>ili saturacija </a:t>
            </a:r>
            <a:r>
              <a:rPr lang="hr-HR" b="1" dirty="0">
                <a:solidFill>
                  <a:srgbClr val="0070C0"/>
                </a:solidFill>
              </a:rPr>
              <a:t>turističkog prostora</a:t>
            </a:r>
          </a:p>
        </p:txBody>
      </p:sp>
    </p:spTree>
    <p:extLst>
      <p:ext uri="{BB962C8B-B14F-4D97-AF65-F5344CB8AC3E}">
        <p14:creationId xmlns:p14="http://schemas.microsoft.com/office/powerpoint/2010/main" val="30546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D6CB-B4C8-A1F6-3791-3FC82592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Posljedice zasićenosti turistićkih prostora: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C58A-93F1-112A-589F-A2C17C5C1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Osim fizičke saturacije prostora, sredina se degradira te smanjuje zadovoljstvo gostiju </a:t>
            </a:r>
          </a:p>
          <a:p>
            <a:r>
              <a:rPr lang="hr-HR" dirty="0"/>
              <a:t>Opada gospodarska korist od razvijanje turizma</a:t>
            </a:r>
          </a:p>
          <a:p>
            <a:r>
              <a:rPr lang="hr-HR" dirty="0"/>
              <a:t>Negativni ućinci razvoja turizma uočavaju se na područjima velike koncentracije turista na malom prostoru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56853-C09F-4AB6-C2E1-004A96BD0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51" y="4124170"/>
            <a:ext cx="3638883" cy="2612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45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DD68-3617-532B-8721-C8A756B7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002631"/>
            <a:ext cx="10515600" cy="2852737"/>
          </a:xfrm>
        </p:spPr>
        <p:txBody>
          <a:bodyPr>
            <a:normAutofit/>
          </a:bodyPr>
          <a:lstStyle/>
          <a:p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Utjecaj turizma na prostor, infrastrukturu i ekologiju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A074F-E104-682A-8D9F-D890BBEB9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5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7F50-0F52-F240-0D36-7E91FDB9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Posljedice utjecaja turizma na prostor: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00D40-9D1F-CE73-F3A3-8D8DB3BC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Intezivna turistička izgradnja donosi: </a:t>
            </a:r>
          </a:p>
          <a:p>
            <a:pPr marL="0" indent="0">
              <a:buNone/>
            </a:pPr>
            <a:r>
              <a:rPr lang="hr-HR" dirty="0"/>
              <a:t>        - pretjeranu turističku urbanizaciju</a:t>
            </a:r>
          </a:p>
          <a:p>
            <a:pPr marL="0" indent="0">
              <a:buNone/>
            </a:pPr>
            <a:r>
              <a:rPr lang="hr-HR" dirty="0"/>
              <a:t>        - nekontroliranu uporabu prostora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može se govoriti o turizmu kao tzv. </a:t>
            </a:r>
            <a:r>
              <a:rPr lang="hr-HR" b="1" dirty="0"/>
              <a:t>žderaču prostora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dirty="0"/>
              <a:t>Umjeren i kontorliran razvoj turizma može pozitivno utjecati na vrednovanje prostora i na njegovu zaštitu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82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2520-1F0C-EA93-F8C2-A4AE8E22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Primjer negativne preobrazbe prostora u turističke svrhe: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DDED7-EBCB-4FCB-06C2-FD859EB1B2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13" y="2165933"/>
            <a:ext cx="5210175" cy="3473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52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2970-A256-A584-2C15-9109CBDD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Osnovni prostorni problemi i njihovi uzroci: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0685E-5C05-9364-CB68-94A7A6645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Neprekidana planiranja i uporabe prostora </a:t>
            </a:r>
          </a:p>
          <a:p>
            <a:r>
              <a:rPr lang="hr-HR" dirty="0"/>
              <a:t>Nedopuštene gradnje</a:t>
            </a:r>
          </a:p>
          <a:p>
            <a:endParaRPr lang="hr-H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4FE54F-66F5-5E57-4382-98107298F7D1}"/>
              </a:ext>
            </a:extLst>
          </p:cNvPr>
          <p:cNvSpPr/>
          <p:nvPr/>
        </p:nvSpPr>
        <p:spPr>
          <a:xfrm>
            <a:off x="9451779" y="2003445"/>
            <a:ext cx="2308701" cy="1405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Pretjerana turistička izgradnja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2EE7D7-23B1-225E-BC50-DBCDC8C52BD6}"/>
              </a:ext>
            </a:extLst>
          </p:cNvPr>
          <p:cNvSpPr/>
          <p:nvPr/>
        </p:nvSpPr>
        <p:spPr>
          <a:xfrm>
            <a:off x="9134263" y="5321388"/>
            <a:ext cx="2308701" cy="14050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Vizualna devastacija pejzaža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6E8ACE-D88F-37CA-C263-0F4076805C46}"/>
              </a:ext>
            </a:extLst>
          </p:cNvPr>
          <p:cNvSpPr/>
          <p:nvPr/>
        </p:nvSpPr>
        <p:spPr>
          <a:xfrm>
            <a:off x="4707423" y="4934478"/>
            <a:ext cx="2425031" cy="1715887"/>
          </a:xfrm>
          <a:prstGeom prst="ellipse">
            <a:avLst/>
          </a:prstGeom>
          <a:solidFill>
            <a:srgbClr val="D844B8"/>
          </a:solidFill>
          <a:ln>
            <a:solidFill>
              <a:srgbClr val="D844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Zaprečavanje pristupa obali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12BFB7-51B6-AC86-1AFD-5EACC7464405}"/>
              </a:ext>
            </a:extLst>
          </p:cNvPr>
          <p:cNvSpPr/>
          <p:nvPr/>
        </p:nvSpPr>
        <p:spPr>
          <a:xfrm>
            <a:off x="4284778" y="2371508"/>
            <a:ext cx="2560940" cy="14742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Prekomjerena izgradnja kuća za odmor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5470E7-7EC5-B998-42F3-A514CEE49127}"/>
              </a:ext>
            </a:extLst>
          </p:cNvPr>
          <p:cNvSpPr/>
          <p:nvPr/>
        </p:nvSpPr>
        <p:spPr>
          <a:xfrm>
            <a:off x="7355633" y="1260813"/>
            <a:ext cx="2308701" cy="1405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Neprimjerena uporaba zemljišta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534BCF-371C-2123-C453-046FB0188B58}"/>
              </a:ext>
            </a:extLst>
          </p:cNvPr>
          <p:cNvCxnSpPr>
            <a:cxnSpLocks/>
            <a:stCxn id="23" idx="3"/>
            <a:endCxn id="10" idx="4"/>
          </p:cNvCxnSpPr>
          <p:nvPr/>
        </p:nvCxnSpPr>
        <p:spPr>
          <a:xfrm flipV="1">
            <a:off x="9756869" y="3408468"/>
            <a:ext cx="849261" cy="912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DB969E-421E-1897-246E-3C4AE4999AD2}"/>
              </a:ext>
            </a:extLst>
          </p:cNvPr>
          <p:cNvCxnSpPr>
            <a:cxnSpLocks/>
            <a:stCxn id="23" idx="0"/>
            <a:endCxn id="14" idx="4"/>
          </p:cNvCxnSpPr>
          <p:nvPr/>
        </p:nvCxnSpPr>
        <p:spPr>
          <a:xfrm flipV="1">
            <a:off x="8329285" y="2665836"/>
            <a:ext cx="180699" cy="952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EEF8CE-0F37-60EB-510E-0A521BA39499}"/>
              </a:ext>
            </a:extLst>
          </p:cNvPr>
          <p:cNvCxnSpPr>
            <a:cxnSpLocks/>
            <a:stCxn id="23" idx="2"/>
            <a:endCxn id="11" idx="1"/>
          </p:cNvCxnSpPr>
          <p:nvPr/>
        </p:nvCxnSpPr>
        <p:spPr>
          <a:xfrm>
            <a:off x="8329285" y="5023140"/>
            <a:ext cx="1143079" cy="50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B2979-00D9-628B-B1E9-3F94D2F6EEA7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919939" y="4920491"/>
            <a:ext cx="1037745" cy="1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0CD22D-DD70-1BF0-DEE0-4735BFBF9F88}"/>
              </a:ext>
            </a:extLst>
          </p:cNvPr>
          <p:cNvCxnSpPr>
            <a:cxnSpLocks/>
            <a:stCxn id="23" idx="1"/>
            <a:endCxn id="13" idx="5"/>
          </p:cNvCxnSpPr>
          <p:nvPr/>
        </p:nvCxnSpPr>
        <p:spPr>
          <a:xfrm flipH="1" flipV="1">
            <a:off x="6470677" y="3629848"/>
            <a:ext cx="431024" cy="690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5CCB94-FD9F-5E04-B025-EDF9A461B3B5}"/>
              </a:ext>
            </a:extLst>
          </p:cNvPr>
          <p:cNvSpPr/>
          <p:nvPr/>
        </p:nvSpPr>
        <p:spPr>
          <a:xfrm>
            <a:off x="6901701" y="3618117"/>
            <a:ext cx="2855168" cy="1405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Prostorni problemi</a:t>
            </a:r>
          </a:p>
        </p:txBody>
      </p:sp>
    </p:spTree>
    <p:extLst>
      <p:ext uri="{BB962C8B-B14F-4D97-AF65-F5344CB8AC3E}">
        <p14:creationId xmlns:p14="http://schemas.microsoft.com/office/powerpoint/2010/main" val="1384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E8D4-C0A1-E4DB-2EB0-7ACE58B4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Osnovni infrastrukturni problemi i njihovi uzroci: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0CC84-FF79-CE65-7C1E-3C955094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Pojavljuju se zbog neprimjerena opterećenja postojeće infrastrukture</a:t>
            </a:r>
          </a:p>
          <a:p>
            <a:endParaRPr lang="hr-H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6036C6-8EE6-1899-DF04-830164D6296F}"/>
              </a:ext>
            </a:extLst>
          </p:cNvPr>
          <p:cNvSpPr/>
          <p:nvPr/>
        </p:nvSpPr>
        <p:spPr>
          <a:xfrm>
            <a:off x="1915401" y="3264175"/>
            <a:ext cx="2560940" cy="14742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Preopterećenost vodoopskrbe i električnie mreže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E19621-963E-84C4-47E1-676427001DA0}"/>
              </a:ext>
            </a:extLst>
          </p:cNvPr>
          <p:cNvSpPr/>
          <p:nvPr/>
        </p:nvSpPr>
        <p:spPr>
          <a:xfrm>
            <a:off x="4916150" y="2252094"/>
            <a:ext cx="2308701" cy="1405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Preoterećenost prometne mreže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DE0F79-419D-0F44-8C3E-0241432431AC}"/>
              </a:ext>
            </a:extLst>
          </p:cNvPr>
          <p:cNvSpPr/>
          <p:nvPr/>
        </p:nvSpPr>
        <p:spPr>
          <a:xfrm>
            <a:off x="8397420" y="3208270"/>
            <a:ext cx="2308701" cy="14050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Nedostatak pitke vode u sezoni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DBB3F4-8754-0B7B-1A32-E285C39EAE42}"/>
              </a:ext>
            </a:extLst>
          </p:cNvPr>
          <p:cNvSpPr/>
          <p:nvPr/>
        </p:nvSpPr>
        <p:spPr>
          <a:xfrm>
            <a:off x="2491119" y="4974646"/>
            <a:ext cx="2425031" cy="1715887"/>
          </a:xfrm>
          <a:prstGeom prst="ellipse">
            <a:avLst/>
          </a:prstGeom>
          <a:solidFill>
            <a:srgbClr val="D844B8"/>
          </a:solidFill>
          <a:ln>
            <a:solidFill>
              <a:srgbClr val="D844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Problem zbrinjavanja povećanog otapada i otpadnih voda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D30E26-151F-3446-7864-85B55F68313A}"/>
              </a:ext>
            </a:extLst>
          </p:cNvPr>
          <p:cNvSpPr/>
          <p:nvPr/>
        </p:nvSpPr>
        <p:spPr>
          <a:xfrm>
            <a:off x="8094089" y="5452977"/>
            <a:ext cx="2308701" cy="14050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Preopterećenost uslužnih i javnih službi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A7CAD4-AB21-42ED-6DDD-447581CB8B0F}"/>
              </a:ext>
            </a:extLst>
          </p:cNvPr>
          <p:cNvSpPr/>
          <p:nvPr/>
        </p:nvSpPr>
        <p:spPr>
          <a:xfrm>
            <a:off x="5090088" y="3889561"/>
            <a:ext cx="2560940" cy="1474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Infrastrukturni problemi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8C9466-7CF6-FCCB-35CC-E1E458F9ACD1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308579" y="4095143"/>
            <a:ext cx="781509" cy="531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4BFA7B-5005-A2F3-8E6C-B61196491F65}"/>
              </a:ext>
            </a:extLst>
          </p:cNvPr>
          <p:cNvCxnSpPr>
            <a:cxnSpLocks/>
            <a:stCxn id="14" idx="2"/>
            <a:endCxn id="13" idx="2"/>
          </p:cNvCxnSpPr>
          <p:nvPr/>
        </p:nvCxnSpPr>
        <p:spPr>
          <a:xfrm>
            <a:off x="6370558" y="5363798"/>
            <a:ext cx="1723531" cy="79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FAE927-C7DF-95F9-06A5-EB0EEF6F8C8E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4561012" y="5153896"/>
            <a:ext cx="529076" cy="72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40345B-F83D-AC41-D733-5F7E94E0356D}"/>
              </a:ext>
            </a:extLst>
          </p:cNvPr>
          <p:cNvCxnSpPr>
            <a:cxnSpLocks/>
            <a:stCxn id="14" idx="3"/>
            <a:endCxn id="11" idx="2"/>
          </p:cNvCxnSpPr>
          <p:nvPr/>
        </p:nvCxnSpPr>
        <p:spPr>
          <a:xfrm flipV="1">
            <a:off x="7651028" y="3910782"/>
            <a:ext cx="746392" cy="715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A462DF-2593-2864-3D51-53F7BCC11DA0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6070501" y="3657117"/>
            <a:ext cx="300057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</Template>
  <TotalTime>262</TotalTime>
  <Words>264</Words>
  <Application>Microsoft Office PowerPoint</Application>
  <PresentationFormat>Široki zaslon</PresentationFormat>
  <Paragraphs>47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2. UTJECAJ TURIZMA NA PRIRODNU OKOLINU </vt:lpstr>
      <vt:lpstr>   Problem zasićenosti turističkog prostora </vt:lpstr>
      <vt:lpstr>Nosivi kapacitet prostora:</vt:lpstr>
      <vt:lpstr>Posljedice zasićenosti turistićkih prostora:</vt:lpstr>
      <vt:lpstr>Utjecaj turizma na prostor, infrastrukturu i ekologiju</vt:lpstr>
      <vt:lpstr>Posljedice utjecaja turizma na prostor:</vt:lpstr>
      <vt:lpstr>Primjer negativne preobrazbe prostora u turističke svrhe:</vt:lpstr>
      <vt:lpstr>Osnovni prostorni problemi i njihovi uzroci:</vt:lpstr>
      <vt:lpstr>Osnovni infrastrukturni problemi i njihovi uzroci:</vt:lpstr>
      <vt:lpstr>Osnovni ekološki problemi i njihovi uzroci:</vt:lpstr>
      <vt:lpstr>Hvala na pažnji ;)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UTJECAJ TURIZMA NA PRIRODNU OKOLINU </dc:title>
  <dc:creator>Luna Dukić</dc:creator>
  <cp:lastModifiedBy>MA</cp:lastModifiedBy>
  <cp:revision>4</cp:revision>
  <dcterms:created xsi:type="dcterms:W3CDTF">2023-11-22T15:58:26Z</dcterms:created>
  <dcterms:modified xsi:type="dcterms:W3CDTF">2025-01-15T23:41:17Z</dcterms:modified>
</cp:coreProperties>
</file>