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54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28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64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0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96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1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1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4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67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0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78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63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9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9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2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F3913E-D360-49C7-9938-3846BBF94882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A07739-4BF8-4C03-97DD-596B44E723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629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5646E-3B09-396F-6F90-30F1C4EB3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Utjecaj turizma na gospodarski razvoj</a:t>
            </a:r>
          </a:p>
        </p:txBody>
      </p:sp>
    </p:spTree>
    <p:extLst>
      <p:ext uri="{BB962C8B-B14F-4D97-AF65-F5344CB8AC3E}">
        <p14:creationId xmlns:p14="http://schemas.microsoft.com/office/powerpoint/2010/main" val="48483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C9E801-8D34-3F90-023D-64B988E2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58296"/>
            <a:ext cx="10131425" cy="3649133"/>
          </a:xfrm>
        </p:spPr>
        <p:txBody>
          <a:bodyPr>
            <a:normAutofit/>
          </a:bodyPr>
          <a:lstStyle/>
          <a:p>
            <a:r>
              <a:rPr lang="hr-HR" sz="2000" dirty="0"/>
              <a:t>Ako se investicije usmjeravaju samo u ugostiteljstvo, moguće je zaostajanje i napuštanje drugih gospodarskih aktivnosti i dovođenje nekog područja u potpuno ovisnost o turizmu</a:t>
            </a:r>
          </a:p>
          <a:p>
            <a:endParaRPr lang="hr-HR" sz="2000" dirty="0"/>
          </a:p>
          <a:p>
            <a:r>
              <a:rPr lang="hr-HR" sz="2000" dirty="0"/>
              <a:t>To može biti velik rizik pri poremećaju ili zastoju u turističkome prometu</a:t>
            </a:r>
          </a:p>
          <a:p>
            <a:endParaRPr lang="hr-HR" sz="2000" dirty="0"/>
          </a:p>
          <a:p>
            <a:r>
              <a:rPr lang="hr-HR" sz="2000" dirty="0"/>
              <a:t>Opasne su i investicije koje izmaknu razumnoj kontroli, pa mogu umanjiti atraktivnost turističke destinacije</a:t>
            </a:r>
          </a:p>
        </p:txBody>
      </p:sp>
    </p:spTree>
    <p:extLst>
      <p:ext uri="{BB962C8B-B14F-4D97-AF65-F5344CB8AC3E}">
        <p14:creationId xmlns:p14="http://schemas.microsoft.com/office/powerpoint/2010/main" val="198768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60F4F92-907F-54FD-F153-4454171B8717}"/>
              </a:ext>
            </a:extLst>
          </p:cNvPr>
          <p:cNvSpPr txBox="1"/>
          <p:nvPr/>
        </p:nvSpPr>
        <p:spPr>
          <a:xfrm>
            <a:off x="2619827" y="2275898"/>
            <a:ext cx="7264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56053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52132FB-3DEA-0CC3-C020-9226D0619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5012" b="5014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D00CC87-0B05-FE49-AC64-295F64B2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u="sng"/>
              <a:t>Utjecaj turizma na bruto domaći proizvod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AEF713-A96C-86CA-1F12-5A8B0AED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Najuočljivije djelovanje turizma na gospodarstvo povezano je s potrošnjom turista na turističkom putovanju</a:t>
            </a:r>
          </a:p>
          <a:p>
            <a:pPr marL="0" indent="0">
              <a:buNone/>
            </a:pPr>
            <a:endParaRPr lang="hr-HR"/>
          </a:p>
          <a:p>
            <a:r>
              <a:rPr lang="hr-HR"/>
              <a:t>Svote novca prenose se iz gospodarstva u kojima su zarađene u gospodarstva receptivnih turističkih područja</a:t>
            </a:r>
          </a:p>
          <a:p>
            <a:endParaRPr lang="hr-HR"/>
          </a:p>
          <a:p>
            <a:r>
              <a:rPr lang="hr-HR"/>
              <a:t>Iz razvijenih područja dohodak se turističkom potrošnjom prelijeva u  manje razvijena područja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56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D96A6A-7924-D7B0-812B-001F2EB8B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11" y="1567542"/>
            <a:ext cx="6794575" cy="39769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hr-HR" dirty="0"/>
              <a:t>Važnost turizma za gospodarstvo neke zemlje može se mjeriti njegovim udjelom u bruto domaćem proizvodu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b="1" i="1" dirty="0"/>
              <a:t>Bruto domaći proizvod </a:t>
            </a:r>
            <a:r>
              <a:rPr lang="hr-HR" dirty="0"/>
              <a:t>je vrijednost svih finalnih dobara i usluga proizvedenih u nekoj zemlji tijekom određenog razdoblja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Bruto domaći proizvod se mjeri pomoću </a:t>
            </a:r>
            <a:r>
              <a:rPr lang="hr-HR" b="1" i="1" dirty="0"/>
              <a:t>satelitskog računa turizma</a:t>
            </a:r>
            <a:r>
              <a:rPr lang="hr-HR" b="1" dirty="0"/>
              <a:t> </a:t>
            </a:r>
            <a:r>
              <a:rPr lang="hr-HR" dirty="0"/>
              <a:t>– poseban metodološki okvir kojim se mjere gospodarski učinci turizma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7014C0-A7CB-003A-D9FD-3EB56A7D7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27" y="2710234"/>
            <a:ext cx="4202862" cy="1437532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77988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EDD74D-971A-2431-AC6F-D750FBB5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1326321"/>
          </a:xfrm>
        </p:spPr>
        <p:txBody>
          <a:bodyPr>
            <a:normAutofit/>
          </a:bodyPr>
          <a:lstStyle/>
          <a:p>
            <a:r>
              <a:rPr lang="hr-HR" b="1" u="sng" dirty="0"/>
              <a:t>Utjecaj turizma na zaposlenost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80F235-59E5-81EA-F973-AD2FB183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29961"/>
            <a:ext cx="6352824" cy="48304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800" i="1" dirty="0"/>
              <a:t>Turizam</a:t>
            </a:r>
            <a:r>
              <a:rPr lang="hr-HR" sz="1800" dirty="0"/>
              <a:t> je radno intenzivan sektor, što znači da uvelike ovisi o ljudima koji rade u njemu i obrnuto</a:t>
            </a:r>
          </a:p>
          <a:p>
            <a:pPr>
              <a:lnSpc>
                <a:spcPct val="110000"/>
              </a:lnSpc>
            </a:pPr>
            <a:endParaRPr lang="hr-HR" sz="1800" dirty="0"/>
          </a:p>
          <a:p>
            <a:pPr>
              <a:lnSpc>
                <a:spcPct val="110000"/>
              </a:lnSpc>
            </a:pPr>
            <a:r>
              <a:rPr lang="hr-HR" sz="1800" i="1" dirty="0"/>
              <a:t>Prihodi</a:t>
            </a:r>
            <a:r>
              <a:rPr lang="hr-HR" sz="1800" dirty="0"/>
              <a:t> koje stvara turizam potječu od prodaje ugostiteljskih usluga, a </a:t>
            </a:r>
            <a:r>
              <a:rPr lang="hr-HR" sz="1800" i="1" dirty="0"/>
              <a:t>rashode</a:t>
            </a:r>
            <a:r>
              <a:rPr lang="hr-HR" sz="1800" dirty="0"/>
              <a:t> čine troškovi inputa u kojima prevladavaju plaće zaposlenih</a:t>
            </a:r>
          </a:p>
          <a:p>
            <a:pPr>
              <a:lnSpc>
                <a:spcPct val="110000"/>
              </a:lnSpc>
            </a:pPr>
            <a:endParaRPr lang="hr-HR" sz="1800" dirty="0"/>
          </a:p>
          <a:p>
            <a:pPr>
              <a:lnSpc>
                <a:spcPct val="110000"/>
              </a:lnSpc>
            </a:pPr>
            <a:r>
              <a:rPr lang="hr-HR" sz="1800" dirty="0"/>
              <a:t>Zapošljavanje u ugostiteljstvu i turističkom posredovanju je samo dio ukupnog zapošljavanja koje omogućuje razvoj turizma</a:t>
            </a:r>
          </a:p>
          <a:p>
            <a:pPr>
              <a:lnSpc>
                <a:spcPct val="110000"/>
              </a:lnSpc>
            </a:pPr>
            <a:endParaRPr lang="hr-HR" sz="1800" dirty="0"/>
          </a:p>
          <a:p>
            <a:pPr>
              <a:lnSpc>
                <a:spcPct val="110000"/>
              </a:lnSpc>
            </a:pPr>
            <a:r>
              <a:rPr lang="hr-HR" sz="1800" dirty="0"/>
              <a:t>Zapošljavanje stanovnika u nerazvijenim krajevima smanjuje njihov odlazak u duge krajeve ili zemlje</a:t>
            </a:r>
          </a:p>
          <a:p>
            <a:pPr>
              <a:lnSpc>
                <a:spcPct val="110000"/>
              </a:lnSpc>
            </a:pPr>
            <a:endParaRPr lang="hr-HR" sz="1800" dirty="0"/>
          </a:p>
          <a:p>
            <a:pPr marL="0" indent="0">
              <a:lnSpc>
                <a:spcPct val="110000"/>
              </a:lnSpc>
              <a:buNone/>
            </a:pPr>
            <a:endParaRPr lang="hr-HR" sz="1400" dirty="0"/>
          </a:p>
          <a:p>
            <a:pPr>
              <a:lnSpc>
                <a:spcPct val="110000"/>
              </a:lnSpc>
            </a:pPr>
            <a:endParaRPr lang="hr-HR" sz="1400" dirty="0"/>
          </a:p>
          <a:p>
            <a:pPr>
              <a:lnSpc>
                <a:spcPct val="110000"/>
              </a:lnSpc>
            </a:pPr>
            <a:endParaRPr lang="hr-HR" sz="1400" dirty="0"/>
          </a:p>
          <a:p>
            <a:pPr>
              <a:lnSpc>
                <a:spcPct val="110000"/>
              </a:lnSpc>
            </a:pPr>
            <a:endParaRPr lang="hr-HR" sz="1400" dirty="0"/>
          </a:p>
          <a:p>
            <a:pPr>
              <a:lnSpc>
                <a:spcPct val="110000"/>
              </a:lnSpc>
            </a:pPr>
            <a:endParaRPr lang="hr-HR" sz="1400" dirty="0"/>
          </a:p>
          <a:p>
            <a:pPr>
              <a:lnSpc>
                <a:spcPct val="110000"/>
              </a:lnSpc>
            </a:pPr>
            <a:endParaRPr lang="hr-HR" sz="1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4114563-F5BF-0B6A-DB72-DCAFB0518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736" y="2637776"/>
            <a:ext cx="3511778" cy="2639497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205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1E3623F-0E6D-D943-B7B8-94A8402A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1235" b="20492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A144A5-F557-29ED-92AD-03FBC565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46629"/>
            <a:ext cx="10353762" cy="46445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Obilježja zapošljavanja u turizmu su: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200" i="1" dirty="0"/>
              <a:t>Potreba za velikim brojem niže kvalificiranih radnika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200" i="1" dirty="0"/>
              <a:t>Turističko posredovanje obično zapošljava radnike više stručnosti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200" i="1" dirty="0"/>
              <a:t>Općenito je u turizmu zaposljeno više žena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200" i="1" dirty="0"/>
              <a:t>Privlačenje sezonske radne snage, njezino osposobljavanje i prilagodba </a:t>
            </a:r>
            <a:r>
              <a:rPr lang="hr-HR" sz="2200" i="1" dirty="0" err="1"/>
              <a:t>nooj</a:t>
            </a:r>
            <a:r>
              <a:rPr lang="hr-HR" sz="2200" i="1" dirty="0"/>
              <a:t> radnoj i životnoj sredini može donijeti dosta p</a:t>
            </a:r>
            <a:r>
              <a:rPr lang="hr-HR" sz="2200" dirty="0"/>
              <a:t>oteškoća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hr-HR" sz="2200" dirty="0"/>
          </a:p>
          <a:p>
            <a:pPr>
              <a:lnSpc>
                <a:spcPct val="110000"/>
              </a:lnSpc>
            </a:pPr>
            <a:r>
              <a:rPr lang="hr-HR" sz="2200" dirty="0"/>
              <a:t>Obilježja turizma: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200" i="1" dirty="0"/>
              <a:t>Rad u nekoliko smjena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200" i="1" dirty="0"/>
              <a:t>Pojačan rad u vrijeme vikenda, blagdana i godišnjih odmora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200" i="1" dirty="0"/>
              <a:t>Česte preraspodjele radnog vremena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sz="2200" i="1" dirty="0"/>
              <a:t>Prekovremeni i noćni rad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73290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22324-7DAB-5BE6-E6DB-E5376C04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u="sng" dirty="0"/>
              <a:t>Utjecaj turizma na ravnotežu platnih odnosa s drugim zemljama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D56CEE-556D-106A-6AD2-A806F004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57321"/>
            <a:ext cx="10353762" cy="3695136"/>
          </a:xfrm>
        </p:spPr>
        <p:txBody>
          <a:bodyPr>
            <a:normAutofit/>
          </a:bodyPr>
          <a:lstStyle/>
          <a:p>
            <a:r>
              <a:rPr lang="hr-HR" sz="2000" dirty="0"/>
              <a:t>Turizam može uvelike utjecati na platne odnose s drugim zemljama, pridonoseći uravnoteženju odnosa uvoza i izvoza</a:t>
            </a:r>
          </a:p>
          <a:p>
            <a:endParaRPr lang="hr-HR" sz="2000" dirty="0"/>
          </a:p>
          <a:p>
            <a:r>
              <a:rPr lang="hr-HR" sz="2000" dirty="0"/>
              <a:t>U zemljama iz kojih mnogo manje turista odlazi na odmor u inozemstvo, a više je onih koji borave u njoj turistička bilanca je obično pozitivna</a:t>
            </a:r>
          </a:p>
          <a:p>
            <a:endParaRPr lang="hr-HR" sz="2000" dirty="0"/>
          </a:p>
          <a:p>
            <a:r>
              <a:rPr lang="hr-HR" sz="2000" b="1" i="1" dirty="0"/>
              <a:t>Turistička bilanca</a:t>
            </a:r>
            <a:r>
              <a:rPr lang="hr-HR" sz="2000" dirty="0"/>
              <a:t> je saldo turističkih prihoda i rashoda nekog turističkog područja ii zemlje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669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6D0BDB7-5D34-3C68-D73E-A3C6EA501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4975" b="10047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49E002-187A-5793-07F0-BDD1103D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hr-HR"/>
              <a:t>Turistička bilanca djeluje pozitivno na ukupnu platnu bilancu zemlje s inozemstvom, smanjujući minus koji nastaje uvozom različite robe</a:t>
            </a:r>
          </a:p>
          <a:p>
            <a:pPr>
              <a:lnSpc>
                <a:spcPct val="110000"/>
              </a:lnSpc>
            </a:pPr>
            <a:endParaRPr lang="hr-HR"/>
          </a:p>
          <a:p>
            <a:pPr>
              <a:lnSpc>
                <a:spcPct val="110000"/>
              </a:lnSpc>
            </a:pPr>
            <a:r>
              <a:rPr lang="hr-HR"/>
              <a:t>Ona ovisi i o ulaganjima u turizam te o robi i uslugama koje turisti troše, a zahtijevaju uvoz i radnu snagu koja dolazi iz inozemstva</a:t>
            </a:r>
          </a:p>
          <a:p>
            <a:pPr>
              <a:lnSpc>
                <a:spcPct val="110000"/>
              </a:lnSpc>
            </a:pPr>
            <a:endParaRPr lang="hr-HR"/>
          </a:p>
          <a:p>
            <a:pPr>
              <a:lnSpc>
                <a:spcPct val="110000"/>
              </a:lnSpc>
            </a:pPr>
            <a:r>
              <a:rPr lang="hr-HR"/>
              <a:t>Mnoge zemlje izrazito cijene doprinos ulaznog turizma na ravnotežu platnih odnosa</a:t>
            </a:r>
          </a:p>
          <a:p>
            <a:pPr>
              <a:lnSpc>
                <a:spcPct val="110000"/>
              </a:lnSpc>
            </a:pPr>
            <a:endParaRPr lang="hr-HR"/>
          </a:p>
          <a:p>
            <a:pPr>
              <a:lnSpc>
                <a:spcPct val="110000"/>
              </a:lnSpc>
            </a:pPr>
            <a:r>
              <a:rPr lang="hr-HR"/>
              <a:t>Zemlje s malim izvoznim potencijalom nastoje povećati prihode od turizma različitim poticajima</a:t>
            </a:r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420433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15F1C6-4C66-69C9-8741-3076F50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8666"/>
            <a:ext cx="10131425" cy="1456267"/>
          </a:xfrm>
        </p:spPr>
        <p:txBody>
          <a:bodyPr/>
          <a:lstStyle/>
          <a:p>
            <a:r>
              <a:rPr lang="hr-HR" b="1" u="sng" dirty="0"/>
              <a:t>Turizam i investicije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0961AB-FA4E-8C56-41A2-B725B8D99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i="1" dirty="0"/>
              <a:t>Investicije u turizmu </a:t>
            </a:r>
            <a:r>
              <a:rPr lang="hr-HR" sz="2000" dirty="0"/>
              <a:t>su ulaganja materijalnih vrijednosti, novca i znanja u sadašnjosti radi ostvarivanja pozitivnog učinka n temelju potrošnje posjetitelja u budućnosti</a:t>
            </a:r>
          </a:p>
          <a:p>
            <a:endParaRPr lang="hr-HR" sz="2000" dirty="0"/>
          </a:p>
          <a:p>
            <a:r>
              <a:rPr lang="hr-HR" sz="2000" dirty="0"/>
              <a:t>Osim ulaganja u objekte i usluge nužna su i ulaganja za stvaranje ostalih uvjeta za boravak turista u nekoj turističkoj destinaciji</a:t>
            </a:r>
          </a:p>
          <a:p>
            <a:endParaRPr lang="hr-HR" sz="2000" dirty="0"/>
          </a:p>
          <a:p>
            <a:r>
              <a:rPr lang="hr-HR" sz="2000" dirty="0"/>
              <a:t>Razvoja turizma nema bez odgovarajućih ulaganja u prometnu, komunalnu, elektroenergetsku i drugu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203118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A993569-E807-E0B1-288F-CA3267714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7" r="15334"/>
          <a:stretch/>
        </p:blipFill>
        <p:spPr>
          <a:xfrm>
            <a:off x="1141857" y="1114868"/>
            <a:ext cx="4450460" cy="462826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94CFBE-1BC5-C19B-7BC8-0DD7551E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91" y="1114868"/>
            <a:ext cx="4832465" cy="46763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hr-HR" dirty="0"/>
              <a:t>Potrebna su i ulaganja u opremljenost i uređenost javnih prostora i površina, ali i u funkcioniranje svih javnih službi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u investicije u turizmu mogu se ubrojiti i različite marketinške aktivnosti radi privlačena turista npr. različita istraživanja, strategije, studije, planovi i drugo radi unapređenja turističkog proizvoda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Visok stupanj turizma privlači nove investicije u ugostiteljstvo i druge djelatnosti vezane uz turizam</a:t>
            </a:r>
          </a:p>
          <a:p>
            <a:pPr>
              <a:lnSpc>
                <a:spcPct val="110000"/>
              </a:lnSpc>
            </a:pPr>
            <a:endParaRPr lang="hr-HR" sz="1400" dirty="0"/>
          </a:p>
          <a:p>
            <a:pPr>
              <a:lnSpc>
                <a:spcPct val="110000"/>
              </a:lnSpc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41159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558</Words>
  <Application>Microsoft Office PowerPoint</Application>
  <PresentationFormat>Široki zaslon</PresentationFormat>
  <Paragraphs>66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Organski</vt:lpstr>
      <vt:lpstr>Utjecaj turizma na gospodarski razvoj</vt:lpstr>
      <vt:lpstr>Utjecaj turizma na bruto domaći proizvod</vt:lpstr>
      <vt:lpstr>PowerPoint prezentacija</vt:lpstr>
      <vt:lpstr>Utjecaj turizma na zaposlenost</vt:lpstr>
      <vt:lpstr>PowerPoint prezentacija</vt:lpstr>
      <vt:lpstr>Utjecaj turizma na ravnotežu platnih odnosa s drugim zemljama</vt:lpstr>
      <vt:lpstr>PowerPoint prezentacija</vt:lpstr>
      <vt:lpstr>Turizam i investicije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turizma na gospodarski razvoj</dc:title>
  <dc:creator>Ivana</dc:creator>
  <cp:lastModifiedBy>MA</cp:lastModifiedBy>
  <cp:revision>3</cp:revision>
  <dcterms:created xsi:type="dcterms:W3CDTF">2023-11-22T19:55:14Z</dcterms:created>
  <dcterms:modified xsi:type="dcterms:W3CDTF">2025-01-15T23:39:08Z</dcterms:modified>
</cp:coreProperties>
</file>