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78" r:id="rId4"/>
    <p:sldMasterId id="2147483687" r:id="rId5"/>
    <p:sldMasterId id="2147483696" r:id="rId6"/>
    <p:sldMasterId id="2147483705" r:id="rId7"/>
    <p:sldMasterId id="2147483714" r:id="rId8"/>
    <p:sldMasterId id="2147483723" r:id="rId9"/>
    <p:sldMasterId id="2147483732" r:id="rId10"/>
    <p:sldMasterId id="2147483741" r:id="rId11"/>
  </p:sldMasterIdLst>
  <p:notesMasterIdLst>
    <p:notesMasterId r:id="rId22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D0F79-1632-4729-8CFC-6D08862FC028}" type="datetimeFigureOut">
              <a:rPr lang="hr-HR" smtClean="0"/>
              <a:t>22.5.2022.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008E6-A6B4-4763-879C-EEEE651858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14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68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58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cbfb0e67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cbfb0e67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80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7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82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11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cbfb0e677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cbfb0e677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41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cbfb0e677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acbfb0e677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68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B00E-5301-4989-875E-7C88C08335E3}" type="datetimeFigureOut">
              <a:rPr lang="hr-HR" smtClean="0"/>
              <a:t>22.5.2022.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CBBC-B7AB-401B-BC6D-46C0DFECC5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444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B00E-5301-4989-875E-7C88C08335E3}" type="datetimeFigureOut">
              <a:rPr lang="hr-HR" smtClean="0"/>
              <a:t>22.5.2022.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CBBC-B7AB-401B-BC6D-46C0DFECC5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12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B00E-5301-4989-875E-7C88C08335E3}" type="datetimeFigureOut">
              <a:rPr lang="hr-HR" smtClean="0"/>
              <a:t>22.5.2022.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CBBC-B7AB-401B-BC6D-46C0DFECC5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083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Robin templat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59651" y="338109"/>
            <a:ext cx="5741187" cy="6181785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937075"/>
            <a:ext cx="47304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771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Big photo backgroun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4392799" y="1728922"/>
            <a:ext cx="3406404" cy="3400157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name="adj" fmla="val 2516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672167" y="2007000"/>
            <a:ext cx="2847600" cy="28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668240" y="4257640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111109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43300" y="1543067"/>
            <a:ext cx="10724800" cy="48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523057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78300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6254355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21691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63" name="Google Shape;63;p9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78300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4320767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7963233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809825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73" name="Google Shape;73;p10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18599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359675" y="370752"/>
            <a:ext cx="11504125" cy="6149141"/>
            <a:chOff x="4707810" y="405208"/>
            <a:chExt cx="11423400" cy="6105992"/>
          </a:xfrm>
        </p:grpSpPr>
        <p:sp>
          <p:nvSpPr>
            <p:cNvPr id="80" name="Google Shape;80;p11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664300" y="5875075"/>
            <a:ext cx="8863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47830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5786400" y="6448809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65972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B00E-5301-4989-875E-7C88C08335E3}" type="datetimeFigureOut">
              <a:rPr lang="hr-HR" smtClean="0"/>
              <a:t>22.5.2022.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CBBC-B7AB-401B-BC6D-46C0DFECC5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134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Robin templat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59651" y="338109"/>
            <a:ext cx="5741187" cy="6181785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937075"/>
            <a:ext cx="47304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926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Big photo backgroun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4392799" y="1728922"/>
            <a:ext cx="3406404" cy="3400157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name="adj" fmla="val 2516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672167" y="2007000"/>
            <a:ext cx="2847600" cy="28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668240" y="4257640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041486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43300" y="1543067"/>
            <a:ext cx="10724800" cy="48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71035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78300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6254355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778831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63" name="Google Shape;63;p9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78300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4320767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7963233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542111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73" name="Google Shape;73;p10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555413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359675" y="370752"/>
            <a:ext cx="11504125" cy="6149141"/>
            <a:chOff x="4707810" y="405208"/>
            <a:chExt cx="11423400" cy="6105992"/>
          </a:xfrm>
        </p:grpSpPr>
        <p:sp>
          <p:nvSpPr>
            <p:cNvPr id="80" name="Google Shape;80;p11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664300" y="5875075"/>
            <a:ext cx="8863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75786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5786400" y="6448809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909355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Robin templat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59651" y="338109"/>
            <a:ext cx="5741187" cy="6181785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937075"/>
            <a:ext cx="47304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325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Big photo backgroun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4392799" y="1728922"/>
            <a:ext cx="3406404" cy="3400157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name="adj" fmla="val 2516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672167" y="2007000"/>
            <a:ext cx="2847600" cy="28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668240" y="4257640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96927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B00E-5301-4989-875E-7C88C08335E3}" type="datetimeFigureOut">
              <a:rPr lang="hr-HR" smtClean="0"/>
              <a:t>22.5.2022.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CBBC-B7AB-401B-BC6D-46C0DFECC5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6685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43300" y="1543067"/>
            <a:ext cx="10724800" cy="48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068586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78300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6254355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651038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63" name="Google Shape;63;p9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78300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4320767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7963233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3021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73" name="Google Shape;73;p10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607186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359675" y="370752"/>
            <a:ext cx="11504125" cy="6149141"/>
            <a:chOff x="4707810" y="405208"/>
            <a:chExt cx="11423400" cy="6105992"/>
          </a:xfrm>
        </p:grpSpPr>
        <p:sp>
          <p:nvSpPr>
            <p:cNvPr id="80" name="Google Shape;80;p11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664300" y="5875075"/>
            <a:ext cx="8863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368662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5786400" y="6448809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678156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Robin templat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59651" y="338109"/>
            <a:ext cx="5741187" cy="6181785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937075"/>
            <a:ext cx="47304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246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Big photo backgroun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4392799" y="1728922"/>
            <a:ext cx="3406404" cy="3400157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name="adj" fmla="val 2516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672167" y="2007000"/>
            <a:ext cx="2847600" cy="28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668240" y="4257640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077283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43300" y="1543067"/>
            <a:ext cx="10724800" cy="48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991771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78300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6254355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03190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B00E-5301-4989-875E-7C88C08335E3}" type="datetimeFigureOut">
              <a:rPr lang="hr-HR" smtClean="0"/>
              <a:t>22.5.2022.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CBBC-B7AB-401B-BC6D-46C0DFECC5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7225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63" name="Google Shape;63;p9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78300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4320767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7963233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953412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73" name="Google Shape;73;p10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922249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359675" y="370752"/>
            <a:ext cx="11504125" cy="6149141"/>
            <a:chOff x="4707810" y="405208"/>
            <a:chExt cx="11423400" cy="6105992"/>
          </a:xfrm>
        </p:grpSpPr>
        <p:sp>
          <p:nvSpPr>
            <p:cNvPr id="80" name="Google Shape;80;p11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664300" y="5875075"/>
            <a:ext cx="8863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671441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5786400" y="6448809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Robin templat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59651" y="338109"/>
            <a:ext cx="5741187" cy="6181785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937075"/>
            <a:ext cx="47304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6145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Big photo backgroun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4392799" y="1728922"/>
            <a:ext cx="3406404" cy="3400157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name="adj" fmla="val 2516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672167" y="2007000"/>
            <a:ext cx="2847600" cy="28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668240" y="4257640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935423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43300" y="1543067"/>
            <a:ext cx="10724800" cy="48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413479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78300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6254355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067720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63" name="Google Shape;63;p9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78300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4320767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7963233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6170665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73" name="Google Shape;73;p10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64546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B00E-5301-4989-875E-7C88C08335E3}" type="datetimeFigureOut">
              <a:rPr lang="hr-HR" smtClean="0"/>
              <a:t>22.5.2022.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CBBC-B7AB-401B-BC6D-46C0DFECC5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7450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359675" y="370752"/>
            <a:ext cx="11504125" cy="6149141"/>
            <a:chOff x="4707810" y="405208"/>
            <a:chExt cx="11423400" cy="6105992"/>
          </a:xfrm>
        </p:grpSpPr>
        <p:sp>
          <p:nvSpPr>
            <p:cNvPr id="80" name="Google Shape;80;p11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664300" y="5875075"/>
            <a:ext cx="8863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3516189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5786400" y="6448809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436259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Robin templat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59651" y="338109"/>
            <a:ext cx="5741187" cy="6181785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937075"/>
            <a:ext cx="47304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493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Big photo backgroun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4392799" y="1728922"/>
            <a:ext cx="3406404" cy="3400157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name="adj" fmla="val 2516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672167" y="2007000"/>
            <a:ext cx="2847600" cy="28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668240" y="4257640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250951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43300" y="1543067"/>
            <a:ext cx="10724800" cy="48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0678139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78300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6254355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518264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63" name="Google Shape;63;p9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78300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4320767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7963233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1516108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73" name="Google Shape;73;p10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254354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359675" y="370752"/>
            <a:ext cx="11504125" cy="6149141"/>
            <a:chOff x="4707810" y="405208"/>
            <a:chExt cx="11423400" cy="6105992"/>
          </a:xfrm>
        </p:grpSpPr>
        <p:sp>
          <p:nvSpPr>
            <p:cNvPr id="80" name="Google Shape;80;p11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664300" y="5875075"/>
            <a:ext cx="8863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8609996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5786400" y="6448809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91235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B00E-5301-4989-875E-7C88C08335E3}" type="datetimeFigureOut">
              <a:rPr lang="hr-HR" smtClean="0"/>
              <a:t>22.5.2022.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CBBC-B7AB-401B-BC6D-46C0DFECC5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19954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Robin templat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59651" y="338109"/>
            <a:ext cx="5741187" cy="6181785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937075"/>
            <a:ext cx="47304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940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Big photo backgroun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4392799" y="1728922"/>
            <a:ext cx="3406404" cy="3400157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name="adj" fmla="val 2516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672167" y="2007000"/>
            <a:ext cx="2847600" cy="28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668240" y="4257640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141187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43300" y="1543067"/>
            <a:ext cx="10724800" cy="48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897080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78300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6254355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157333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63" name="Google Shape;63;p9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78300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4320767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7963233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6305580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73" name="Google Shape;73;p10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8430123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359675" y="370752"/>
            <a:ext cx="11504125" cy="6149141"/>
            <a:chOff x="4707810" y="405208"/>
            <a:chExt cx="11423400" cy="6105992"/>
          </a:xfrm>
        </p:grpSpPr>
        <p:sp>
          <p:nvSpPr>
            <p:cNvPr id="80" name="Google Shape;80;p11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664300" y="5875075"/>
            <a:ext cx="8863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835328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5786400" y="6448809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7850844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Robin templat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59651" y="338109"/>
            <a:ext cx="5741187" cy="6181785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937075"/>
            <a:ext cx="47304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2839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Big photo backgroun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4392799" y="1728922"/>
            <a:ext cx="3406404" cy="3400157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name="adj" fmla="val 2516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672167" y="2007000"/>
            <a:ext cx="2847600" cy="28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668240" y="4257640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98571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B00E-5301-4989-875E-7C88C08335E3}" type="datetimeFigureOut">
              <a:rPr lang="hr-HR" smtClean="0"/>
              <a:t>22.5.2022.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CBBC-B7AB-401B-BC6D-46C0DFECC5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3997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43300" y="1543067"/>
            <a:ext cx="10724800" cy="48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8565828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78300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6254355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335424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63" name="Google Shape;63;p9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78300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4320767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7963233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8022009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73" name="Google Shape;73;p10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332299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359675" y="370752"/>
            <a:ext cx="11504125" cy="6149141"/>
            <a:chOff x="4707810" y="405208"/>
            <a:chExt cx="11423400" cy="6105992"/>
          </a:xfrm>
        </p:grpSpPr>
        <p:sp>
          <p:nvSpPr>
            <p:cNvPr id="80" name="Google Shape;80;p11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664300" y="5875075"/>
            <a:ext cx="8863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1143137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5786400" y="6448809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51875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Robin templat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59651" y="338109"/>
            <a:ext cx="5741187" cy="6181785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937075"/>
            <a:ext cx="47304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7327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Big photo backgroun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4392799" y="1728922"/>
            <a:ext cx="3406404" cy="3400157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name="adj" fmla="val 2516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672167" y="2007000"/>
            <a:ext cx="2847600" cy="28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668240" y="4257640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73841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43300" y="1543067"/>
            <a:ext cx="10724800" cy="48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2225394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78300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6254355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14817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B00E-5301-4989-875E-7C88C08335E3}" type="datetimeFigureOut">
              <a:rPr lang="hr-HR" smtClean="0"/>
              <a:t>22.5.2022.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CBBC-B7AB-401B-BC6D-46C0DFECC5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1667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63" name="Google Shape;63;p9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78300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4320767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7963233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2753985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73" name="Google Shape;73;p10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1992045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359675" y="370752"/>
            <a:ext cx="11504125" cy="6149141"/>
            <a:chOff x="4707810" y="405208"/>
            <a:chExt cx="11423400" cy="6105992"/>
          </a:xfrm>
        </p:grpSpPr>
        <p:sp>
          <p:nvSpPr>
            <p:cNvPr id="80" name="Google Shape;80;p11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664300" y="5875075"/>
            <a:ext cx="8863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8487658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5786400" y="6448809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75986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Robin templat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59651" y="338109"/>
            <a:ext cx="5741187" cy="6181785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937075"/>
            <a:ext cx="47304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5333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76068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Big photo backgroun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4392799" y="1728922"/>
            <a:ext cx="3406404" cy="3400157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name="adj" fmla="val 2516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672167" y="2007000"/>
            <a:ext cx="2847600" cy="28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668240" y="4257640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003709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43300" y="1543067"/>
            <a:ext cx="10724800" cy="48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2188680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78300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6254355" y="1509967"/>
            <a:ext cx="5259200" cy="4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667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094405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63" name="Google Shape;63;p9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78300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4320767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7963233" y="1452067"/>
            <a:ext cx="34648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24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9506259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59675" y="1171974"/>
            <a:ext cx="11504125" cy="5347919"/>
            <a:chOff x="4707810" y="1200808"/>
            <a:chExt cx="11423400" cy="5310392"/>
          </a:xfrm>
        </p:grpSpPr>
        <p:sp>
          <p:nvSpPr>
            <p:cNvPr id="73" name="Google Shape;73;p10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1737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B00E-5301-4989-875E-7C88C08335E3}" type="datetimeFigureOut">
              <a:rPr lang="hr-HR" smtClean="0"/>
              <a:t>22.5.2022.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CBBC-B7AB-401B-BC6D-46C0DFECC5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8278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359675" y="370752"/>
            <a:ext cx="11504125" cy="6149141"/>
            <a:chOff x="4707810" y="405208"/>
            <a:chExt cx="11423400" cy="6105992"/>
          </a:xfrm>
        </p:grpSpPr>
        <p:sp>
          <p:nvSpPr>
            <p:cNvPr id="80" name="Google Shape;80;p11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664300" y="5875075"/>
            <a:ext cx="8863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2446014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5786400" y="6448809"/>
            <a:ext cx="6192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73612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0B00E-5301-4989-875E-7C88C08335E3}" type="datetimeFigureOut">
              <a:rPr lang="hr-HR" smtClean="0"/>
              <a:t>22.5.2022.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ECBBC-B7AB-401B-BC6D-46C0DFECC5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940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100" y="1543075"/>
            <a:ext cx="10190400" cy="4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83100" y="5683884"/>
            <a:ext cx="6192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853948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100" y="1543075"/>
            <a:ext cx="10190400" cy="4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83100" y="5683884"/>
            <a:ext cx="6192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895900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100" y="1543075"/>
            <a:ext cx="10190400" cy="4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83100" y="5683884"/>
            <a:ext cx="6192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1473265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100" y="1543075"/>
            <a:ext cx="10190400" cy="4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83100" y="5683884"/>
            <a:ext cx="6192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907955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100" y="1543075"/>
            <a:ext cx="10190400" cy="4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83100" y="5683884"/>
            <a:ext cx="6192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9497075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100" y="1543075"/>
            <a:ext cx="10190400" cy="4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83100" y="5683884"/>
            <a:ext cx="6192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182425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100" y="1543075"/>
            <a:ext cx="10190400" cy="4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83100" y="5683884"/>
            <a:ext cx="6192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1098022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100" y="1543075"/>
            <a:ext cx="10190400" cy="4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83100" y="5683884"/>
            <a:ext cx="6192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1494995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100" y="1543075"/>
            <a:ext cx="10190400" cy="4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83100" y="5683884"/>
            <a:ext cx="6192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2549536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100" y="1543075"/>
            <a:ext cx="10190400" cy="4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83100" y="5683884"/>
            <a:ext cx="6192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6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937453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617284" y="1122145"/>
            <a:ext cx="5642643" cy="401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4667" dirty="0">
                <a:solidFill>
                  <a:srgbClr val="000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Third School of Economics</a:t>
            </a:r>
            <a:endParaRPr sz="4667" dirty="0">
              <a:solidFill>
                <a:srgbClr val="00000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endParaRPr sz="4933" dirty="0">
              <a:solidFill>
                <a:srgbClr val="000000"/>
              </a:solidFill>
            </a:endParaRPr>
          </a:p>
          <a:p>
            <a:pPr algn="ctr"/>
            <a:endParaRPr sz="4933" dirty="0">
              <a:solidFill>
                <a:srgbClr val="000000"/>
              </a:solidFill>
            </a:endParaRPr>
          </a:p>
          <a:p>
            <a:r>
              <a:rPr lang="hr-HR" sz="2667" dirty="0">
                <a:solidFill>
                  <a:srgbClr val="000000"/>
                </a:solidFill>
                <a:latin typeface="+mj-lt"/>
                <a:ea typeface="Microsoft JhengHei UI" panose="020B0604030504040204" pitchFamily="34" charset="-120"/>
                <a:cs typeface="Microsoft Tai Le" panose="020B0502040204020203" pitchFamily="34" charset="0"/>
              </a:rPr>
              <a:t>Marija Aračić</a:t>
            </a:r>
            <a:r>
              <a:rPr lang="hr-HR" sz="2667" dirty="0">
                <a:latin typeface="+mj-lt"/>
                <a:ea typeface="Microsoft JhengHei UI" panose="020B0604030504040204" pitchFamily="34" charset="-120"/>
                <a:cs typeface="Microsoft Tai Le" panose="020B0502040204020203" pitchFamily="34" charset="0"/>
              </a:rPr>
              <a:t/>
            </a:r>
            <a:br>
              <a:rPr lang="hr-HR" sz="2667" dirty="0">
                <a:latin typeface="+mj-lt"/>
                <a:ea typeface="Microsoft JhengHei UI" panose="020B0604030504040204" pitchFamily="34" charset="-120"/>
                <a:cs typeface="Microsoft Tai Le" panose="020B0502040204020203" pitchFamily="34" charset="0"/>
              </a:rPr>
            </a:br>
            <a:r>
              <a:rPr lang="hr-HR" sz="2667" dirty="0">
                <a:solidFill>
                  <a:srgbClr val="000000"/>
                </a:solidFill>
                <a:latin typeface="+mj-lt"/>
                <a:ea typeface="Microsoft JhengHei UI" panose="020B0604030504040204" pitchFamily="34" charset="-120"/>
                <a:cs typeface="Microsoft Tai Le" panose="020B0502040204020203" pitchFamily="34" charset="0"/>
              </a:rPr>
              <a:t>Jana </a:t>
            </a:r>
            <a:r>
              <a:rPr lang="hr-HR" sz="2667" dirty="0" err="1">
                <a:solidFill>
                  <a:srgbClr val="000000"/>
                </a:solidFill>
                <a:latin typeface="+mj-lt"/>
                <a:ea typeface="Microsoft JhengHei UI" panose="020B0604030504040204" pitchFamily="34" charset="-120"/>
                <a:cs typeface="Microsoft Tai Le" panose="020B0502040204020203" pitchFamily="34" charset="0"/>
              </a:rPr>
              <a:t>Staroveški</a:t>
            </a:r>
            <a:r>
              <a:rPr lang="hr-HR" sz="2667" dirty="0"/>
              <a:t/>
            </a:r>
            <a:br>
              <a:rPr lang="hr-HR" sz="2667" dirty="0"/>
            </a:br>
            <a:endParaRPr sz="2667" dirty="0">
              <a:solidFill>
                <a:srgbClr val="000000"/>
              </a:solidFill>
            </a:endParaRPr>
          </a:p>
          <a:p>
            <a:r>
              <a:rPr lang="hr-HR" sz="2667" dirty="0">
                <a:solidFill>
                  <a:srgbClr val="000000"/>
                </a:solidFill>
              </a:rPr>
              <a:t/>
            </a:r>
            <a:br>
              <a:rPr lang="hr-HR" sz="2667" dirty="0">
                <a:solidFill>
                  <a:srgbClr val="000000"/>
                </a:solidFill>
              </a:rPr>
            </a:br>
            <a:r>
              <a:rPr lang="hr-HR" sz="2667" dirty="0">
                <a:solidFill>
                  <a:srgbClr val="000000"/>
                </a:solidFill>
              </a:rPr>
              <a:t>        </a:t>
            </a:r>
            <a:r>
              <a:rPr lang="hr-HR" sz="2667" dirty="0" smtClean="0">
                <a:solidFill>
                  <a:srgbClr val="000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May</a:t>
            </a:r>
            <a:r>
              <a:rPr lang="en" sz="2667" dirty="0" smtClean="0">
                <a:solidFill>
                  <a:srgbClr val="000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, 202</a:t>
            </a:r>
            <a:r>
              <a:rPr lang="hr-HR" sz="2667" dirty="0">
                <a:solidFill>
                  <a:srgbClr val="000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2</a:t>
            </a:r>
            <a:r>
              <a:rPr lang="hr-HR" sz="2667" dirty="0" smtClean="0">
                <a:solidFill>
                  <a:srgbClr val="000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  <a:endParaRPr sz="2667" dirty="0">
              <a:solidFill>
                <a:srgbClr val="00000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endParaRPr sz="2667" dirty="0">
              <a:solidFill>
                <a:srgbClr val="000000"/>
              </a:solidFill>
            </a:endParaRPr>
          </a:p>
          <a:p>
            <a:pPr algn="ctr"/>
            <a:endParaRPr sz="3200" dirty="0">
              <a:solidFill>
                <a:srgbClr val="000000"/>
              </a:solidFill>
            </a:endParaRPr>
          </a:p>
          <a:p>
            <a:pPr algn="ctr"/>
            <a:endParaRPr sz="573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860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ctrTitle" idx="4294967295"/>
          </p:nvPr>
        </p:nvSpPr>
        <p:spPr>
          <a:xfrm>
            <a:off x="4451928" y="1210157"/>
            <a:ext cx="3735917" cy="32469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4933" dirty="0">
                <a:solidFill>
                  <a:srgbClr val="FFC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Thank you! </a:t>
            </a:r>
            <a:r>
              <a:rPr lang="hr-HR" sz="4933" dirty="0">
                <a:solidFill>
                  <a:srgbClr val="FFC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/>
            </a:r>
            <a:br>
              <a:rPr lang="hr-HR" sz="4933" dirty="0">
                <a:solidFill>
                  <a:srgbClr val="FFC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</a:br>
            <a:r>
              <a:rPr lang="hr-HR" sz="4933" dirty="0">
                <a:solidFill>
                  <a:srgbClr val="FFC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Danke!</a:t>
            </a:r>
            <a:br>
              <a:rPr lang="hr-HR" sz="4933" dirty="0">
                <a:solidFill>
                  <a:srgbClr val="FFC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</a:br>
            <a:r>
              <a:rPr lang="hr-HR" sz="4933" dirty="0">
                <a:solidFill>
                  <a:srgbClr val="FFC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Hvala!</a:t>
            </a:r>
            <a:endParaRPr sz="4933" dirty="0">
              <a:solidFill>
                <a:srgbClr val="FFC00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endParaRPr sz="4933" dirty="0">
              <a:solidFill>
                <a:srgbClr val="3366FF"/>
              </a:solidFill>
            </a:endParaRPr>
          </a:p>
          <a:p>
            <a:pPr algn="ctr"/>
            <a:endParaRPr sz="4933" dirty="0">
              <a:solidFill>
                <a:srgbClr val="3366FF"/>
              </a:solidFill>
            </a:endParaRPr>
          </a:p>
          <a:p>
            <a:pPr algn="ctr"/>
            <a:endParaRPr sz="3200" dirty="0">
              <a:solidFill>
                <a:srgbClr val="3366FF"/>
              </a:solidFill>
            </a:endParaRPr>
          </a:p>
          <a:p>
            <a:pPr algn="ctr"/>
            <a:endParaRPr sz="5733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80567" y="937292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3333" dirty="0"/>
              <a:t>Location &amp; environment</a:t>
            </a:r>
            <a:endParaRPr sz="3333" dirty="0"/>
          </a:p>
        </p:txBody>
      </p:sp>
      <p:sp>
        <p:nvSpPr>
          <p:cNvPr id="103" name="Google Shape;103;p15"/>
          <p:cNvSpPr txBox="1"/>
          <p:nvPr/>
        </p:nvSpPr>
        <p:spPr>
          <a:xfrm>
            <a:off x="484059" y="1640093"/>
            <a:ext cx="6012400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189" indent="-372524" defTabSz="1219170">
              <a:buClr>
                <a:srgbClr val="111111"/>
              </a:buClr>
              <a:buSzPts val="2000"/>
              <a:buFont typeface="Muli"/>
              <a:buChar char="▪"/>
            </a:pPr>
            <a:r>
              <a:rPr lang="en" sz="2667" kern="0" dirty="0">
                <a:solidFill>
                  <a:srgbClr val="111111"/>
                </a:solidFill>
                <a:latin typeface="Microsoft Tai Le" panose="020B0502040204020203" pitchFamily="34" charset="0"/>
                <a:ea typeface="Muli"/>
                <a:cs typeface="Microsoft Tai Le" panose="020B0502040204020203" pitchFamily="34" charset="0"/>
                <a:sym typeface="Muli"/>
              </a:rPr>
              <a:t>in the neighbourhood of Faculty of Economics, Maksimir park, Dinamo Stadium</a:t>
            </a:r>
            <a:endParaRPr sz="2667" kern="0" dirty="0">
              <a:solidFill>
                <a:srgbClr val="111111"/>
              </a:solidFill>
              <a:latin typeface="Microsoft Tai Le" panose="020B0502040204020203" pitchFamily="34" charset="0"/>
              <a:ea typeface="Muli"/>
              <a:cs typeface="Microsoft Tai Le" panose="020B0502040204020203" pitchFamily="34" charset="0"/>
              <a:sym typeface="Muli"/>
            </a:endParaRPr>
          </a:p>
          <a:p>
            <a:pPr marL="457189" defTabSz="1219170">
              <a:spcBef>
                <a:spcPts val="800"/>
              </a:spcBef>
              <a:buClr>
                <a:srgbClr val="000000"/>
              </a:buClr>
            </a:pPr>
            <a:endParaRPr sz="2400" b="1" kern="0" dirty="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  <a:p>
            <a:pPr defTabSz="1219170">
              <a:spcBef>
                <a:spcPts val="800"/>
              </a:spcBef>
              <a:buClr>
                <a:srgbClr val="000000"/>
              </a:buClr>
            </a:pPr>
            <a:endParaRPr sz="1600" kern="0" dirty="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2</a:t>
            </a:fld>
            <a:endParaRPr kern="0"/>
          </a:p>
        </p:txBody>
      </p:sp>
      <p:pic>
        <p:nvPicPr>
          <p:cNvPr id="4" name="Picture 4" descr="A picture containing tree, outdoor, lined, plant&#10;&#10;Description automatically generated">
            <a:extLst>
              <a:ext uri="{FF2B5EF4-FFF2-40B4-BE49-F238E27FC236}">
                <a16:creationId xmlns:a16="http://schemas.microsoft.com/office/drawing/2014/main" id="{6A886906-C29A-4852-9CA9-3701489C35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2" b="11715"/>
          <a:stretch/>
        </p:blipFill>
        <p:spPr>
          <a:xfrm>
            <a:off x="1669059" y="3407906"/>
            <a:ext cx="4787672" cy="313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A picture containing sky, outdoor, several, lush&#10;&#10;Description automatically generated">
            <a:extLst>
              <a:ext uri="{FF2B5EF4-FFF2-40B4-BE49-F238E27FC236}">
                <a16:creationId xmlns:a16="http://schemas.microsoft.com/office/drawing/2014/main" id="{61A4F663-2670-42EA-B332-87F6EA110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811" r="337" b="377"/>
          <a:stretch/>
        </p:blipFill>
        <p:spPr>
          <a:xfrm>
            <a:off x="6377953" y="1084621"/>
            <a:ext cx="5537833" cy="249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402108-A058-4858-B3E3-76AADC265D70}"/>
              </a:ext>
            </a:extLst>
          </p:cNvPr>
          <p:cNvSpPr txBox="1"/>
          <p:nvPr/>
        </p:nvSpPr>
        <p:spPr>
          <a:xfrm>
            <a:off x="283868" y="448548"/>
            <a:ext cx="3657600" cy="6360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333" b="1" kern="0" dirty="0">
                <a:solidFill>
                  <a:srgbClr val="FFFFFF"/>
                </a:solidFill>
                <a:latin typeface="Montserrat"/>
                <a:cs typeface="Arial"/>
                <a:sym typeface="Arial"/>
              </a:rPr>
              <a:t>Location</a:t>
            </a:r>
          </a:p>
        </p:txBody>
      </p:sp>
      <p:pic>
        <p:nvPicPr>
          <p:cNvPr id="3" name="Picture 6" descr="A picture containing grass, mountain, building, stadium&#10;&#10;Description automatically generated">
            <a:extLst>
              <a:ext uri="{FF2B5EF4-FFF2-40B4-BE49-F238E27FC236}">
                <a16:creationId xmlns:a16="http://schemas.microsoft.com/office/drawing/2014/main" id="{EEF2C0E8-7E60-462C-BF15-DE950560B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953" y="3410308"/>
            <a:ext cx="5582652" cy="319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198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377367" y="352601"/>
            <a:ext cx="11217600" cy="73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3333" dirty="0"/>
              <a:t>History</a:t>
            </a:r>
            <a:endParaRPr sz="3333" dirty="0"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2"/>
          </p:nvPr>
        </p:nvSpPr>
        <p:spPr>
          <a:xfrm>
            <a:off x="2262910" y="3463636"/>
            <a:ext cx="7850909" cy="36110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an independent institution since 1991 (separated from the Trade educational center)</a:t>
            </a:r>
            <a:endParaRPr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before that time - a part of the School of Economics and Commerce</a:t>
            </a:r>
            <a:endParaRPr lang="hr-HR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the first School of that type in former Yugoslavia</a:t>
            </a:r>
          </a:p>
          <a:p>
            <a:pPr>
              <a:spcBef>
                <a:spcPts val="0"/>
              </a:spcBef>
              <a:buClr>
                <a:schemeClr val="dk1"/>
              </a:buClr>
            </a:pP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3</a:t>
            </a:fld>
            <a:endParaRPr kern="0"/>
          </a:p>
        </p:txBody>
      </p:sp>
      <p:pic>
        <p:nvPicPr>
          <p:cNvPr id="2" name="Picture 2" descr="A picture containing tree, outdoor, ground, building&#10;&#10;Description automatically generated">
            <a:extLst>
              <a:ext uri="{FF2B5EF4-FFF2-40B4-BE49-F238E27FC236}">
                <a16:creationId xmlns:a16="http://schemas.microsoft.com/office/drawing/2014/main" id="{993AFFA3-A5CE-4A6D-9D1B-AEFBBFEE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753" y="1224755"/>
            <a:ext cx="6916152" cy="238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103288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Today</a:t>
            </a:r>
            <a:endParaRPr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678300" y="1975000"/>
            <a:ext cx="3370800" cy="3407200"/>
          </a:xfrm>
          <a:prstGeom prst="ellipse">
            <a:avLst/>
          </a:prstGeom>
          <a:noFill/>
          <a:ln w="1524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000000"/>
                </a:solidFill>
                <a:latin typeface="Microsoft Tai Le" panose="020B0502040204020203" pitchFamily="34" charset="0"/>
                <a:ea typeface="Muli"/>
                <a:cs typeface="Microsoft Tai Le" panose="020B0502040204020203" pitchFamily="34" charset="0"/>
                <a:sym typeface="Muli"/>
              </a:rPr>
              <a:t>4</a:t>
            </a:r>
            <a:r>
              <a:rPr lang="hr-HR" sz="3333" b="1" kern="0" dirty="0">
                <a:solidFill>
                  <a:srgbClr val="000000"/>
                </a:solidFill>
                <a:latin typeface="Microsoft Tai Le" panose="020B0502040204020203" pitchFamily="34" charset="0"/>
                <a:ea typeface="Muli"/>
                <a:cs typeface="Microsoft Tai Le" panose="020B0502040204020203" pitchFamily="34" charset="0"/>
                <a:sym typeface="Muli"/>
              </a:rPr>
              <a:t>73</a:t>
            </a:r>
            <a:r>
              <a:rPr lang="en" sz="3333" b="1" kern="0" dirty="0">
                <a:solidFill>
                  <a:srgbClr val="000000"/>
                </a:solidFill>
                <a:latin typeface="Microsoft Tai Le" panose="020B0502040204020203" pitchFamily="34" charset="0"/>
                <a:ea typeface="Muli"/>
                <a:cs typeface="Microsoft Tai Le" panose="020B0502040204020203" pitchFamily="34" charset="0"/>
                <a:sym typeface="Muli"/>
              </a:rPr>
              <a:t> students</a:t>
            </a:r>
            <a:endParaRPr sz="3333" b="1" kern="0" dirty="0">
              <a:solidFill>
                <a:srgbClr val="000000"/>
              </a:solidFill>
              <a:latin typeface="Microsoft Tai Le" panose="020B0502040204020203" pitchFamily="34" charset="0"/>
              <a:ea typeface="Muli"/>
              <a:cs typeface="Microsoft Tai Le" panose="020B0502040204020203" pitchFamily="34" charset="0"/>
              <a:sym typeface="Muli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8020467" y="1975000"/>
            <a:ext cx="3487200" cy="3407200"/>
          </a:xfrm>
          <a:prstGeom prst="ellipse">
            <a:avLst/>
          </a:prstGeom>
          <a:noFill/>
          <a:ln w="1524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067" b="1" kern="0" dirty="0">
                <a:solidFill>
                  <a:srgbClr val="000000"/>
                </a:solidFill>
                <a:latin typeface="Microsoft Tai Le" panose="020B0502040204020203" pitchFamily="34" charset="0"/>
                <a:ea typeface="Muli"/>
                <a:cs typeface="Microsoft Tai Le" panose="020B0502040204020203" pitchFamily="34" charset="0"/>
                <a:sym typeface="Muli"/>
              </a:rPr>
              <a:t>6</a:t>
            </a:r>
            <a:r>
              <a:rPr lang="hr-HR" sz="3067" b="1" kern="0" dirty="0">
                <a:solidFill>
                  <a:srgbClr val="000000"/>
                </a:solidFill>
                <a:latin typeface="Microsoft Tai Le" panose="020B0502040204020203" pitchFamily="34" charset="0"/>
                <a:ea typeface="Muli"/>
                <a:cs typeface="Microsoft Tai Le" panose="020B0502040204020203" pitchFamily="34" charset="0"/>
                <a:sym typeface="Muli"/>
              </a:rPr>
              <a:t>4</a:t>
            </a:r>
            <a:r>
              <a:rPr lang="en" sz="3067" b="1" kern="0" dirty="0">
                <a:solidFill>
                  <a:srgbClr val="000000"/>
                </a:solidFill>
                <a:latin typeface="Microsoft Tai Le" panose="020B0502040204020203" pitchFamily="34" charset="0"/>
                <a:ea typeface="Muli"/>
                <a:cs typeface="Microsoft Tai Le" panose="020B0502040204020203" pitchFamily="34" charset="0"/>
                <a:sym typeface="Muli"/>
              </a:rPr>
              <a:t> employees/</a:t>
            </a:r>
            <a:endParaRPr lang="hr-HR" sz="3067" b="1" kern="0" dirty="0">
              <a:solidFill>
                <a:srgbClr val="000000"/>
              </a:solidFill>
              <a:latin typeface="Microsoft Tai Le" panose="020B0502040204020203" pitchFamily="34" charset="0"/>
              <a:ea typeface="Muli"/>
              <a:cs typeface="Microsoft Tai Le" panose="020B0502040204020203" pitchFamily="34" charset="0"/>
              <a:sym typeface="Muli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3067" b="1" kern="0" dirty="0">
                <a:solidFill>
                  <a:srgbClr val="000000"/>
                </a:solidFill>
                <a:latin typeface="Microsoft Tai Le" panose="020B0502040204020203" pitchFamily="34" charset="0"/>
                <a:ea typeface="Muli"/>
                <a:cs typeface="Microsoft Tai Le" panose="020B0502040204020203" pitchFamily="34" charset="0"/>
                <a:sym typeface="Muli"/>
              </a:rPr>
              <a:t>5</a:t>
            </a:r>
            <a:r>
              <a:rPr lang="hr-HR" sz="3067" b="1" kern="0" dirty="0">
                <a:solidFill>
                  <a:srgbClr val="000000"/>
                </a:solidFill>
                <a:latin typeface="Microsoft Tai Le" panose="020B0502040204020203" pitchFamily="34" charset="0"/>
                <a:ea typeface="Muli"/>
                <a:cs typeface="Microsoft Tai Le" panose="020B0502040204020203" pitchFamily="34" charset="0"/>
                <a:sym typeface="Muli"/>
              </a:rPr>
              <a:t>1</a:t>
            </a:r>
            <a:r>
              <a:rPr lang="en" sz="3067" b="1" kern="0" dirty="0">
                <a:solidFill>
                  <a:srgbClr val="000000"/>
                </a:solidFill>
                <a:latin typeface="Microsoft Tai Le" panose="020B0502040204020203" pitchFamily="34" charset="0"/>
                <a:ea typeface="Muli"/>
                <a:cs typeface="Microsoft Tai Le" panose="020B0502040204020203" pitchFamily="34" charset="0"/>
                <a:sym typeface="Muli"/>
              </a:rPr>
              <a:t> teachers</a:t>
            </a:r>
            <a:endParaRPr sz="3067" b="1" kern="0" dirty="0">
              <a:solidFill>
                <a:srgbClr val="000000"/>
              </a:solidFill>
              <a:latin typeface="Microsoft Tai Le" panose="020B0502040204020203" pitchFamily="34" charset="0"/>
              <a:ea typeface="Muli"/>
              <a:cs typeface="Microsoft Tai Le" panose="020B0502040204020203" pitchFamily="34" charset="0"/>
              <a:sym typeface="Muli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4316184" y="1975000"/>
            <a:ext cx="3437200" cy="3407200"/>
          </a:xfrm>
          <a:prstGeom prst="ellipse">
            <a:avLst/>
          </a:prstGeom>
          <a:noFill/>
          <a:ln w="152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000000"/>
                </a:solidFill>
                <a:latin typeface="Microsoft Tai Le" panose="020B0502040204020203" pitchFamily="34" charset="0"/>
                <a:ea typeface="Muli"/>
                <a:cs typeface="Microsoft Tai Le" panose="020B0502040204020203" pitchFamily="34" charset="0"/>
                <a:sym typeface="Muli"/>
              </a:rPr>
              <a:t>20 classes</a:t>
            </a:r>
            <a:endParaRPr sz="3333" b="1" kern="0" dirty="0">
              <a:solidFill>
                <a:srgbClr val="000000"/>
              </a:solidFill>
              <a:latin typeface="Microsoft Tai Le" panose="020B0502040204020203" pitchFamily="34" charset="0"/>
              <a:ea typeface="Muli"/>
              <a:cs typeface="Microsoft Tai Le" panose="020B0502040204020203" pitchFamily="34" charset="0"/>
              <a:sym typeface="Muli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4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237174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3333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Our Programs</a:t>
            </a:r>
            <a:endParaRPr sz="3333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856807" y="2249722"/>
            <a:ext cx="3343200" cy="1824780"/>
          </a:xfrm>
          <a:prstGeom prst="rect">
            <a:avLst/>
          </a:prstGeom>
          <a:ln w="28575"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667" b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Regular classes</a:t>
            </a:r>
            <a:endParaRPr sz="2667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en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Major - Economics, Trade and Business Administration</a:t>
            </a:r>
            <a:endParaRPr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2"/>
          </p:nvPr>
        </p:nvSpPr>
        <p:spPr>
          <a:xfrm>
            <a:off x="4320689" y="2250061"/>
            <a:ext cx="3343200" cy="18247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hr-HR" sz="2667" b="1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Additional</a:t>
            </a:r>
            <a:r>
              <a:rPr lang="hr-HR" sz="2667" b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hr-HR" sz="2667" b="1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classes</a:t>
            </a:r>
            <a:endParaRPr sz="2667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 algn="ctr">
              <a:buNone/>
            </a:pPr>
            <a:r>
              <a:rPr lang="en" sz="2667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1</a:t>
            </a:r>
            <a:r>
              <a:rPr lang="hr-HR" sz="2667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4</a:t>
            </a:r>
            <a:r>
              <a:rPr lang="en" sz="2667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different</a:t>
            </a:r>
            <a:endParaRPr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3"/>
          </p:nvPr>
        </p:nvSpPr>
        <p:spPr>
          <a:xfrm>
            <a:off x="8013115" y="2249723"/>
            <a:ext cx="3343200" cy="18247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" sz="2667" b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Lifelong learning for adults</a:t>
            </a:r>
            <a:endParaRPr sz="2667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5</a:t>
            </a:fld>
            <a:endParaRPr kern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D1CAA2-C104-41DB-BB18-F81280C05301}"/>
              </a:ext>
            </a:extLst>
          </p:cNvPr>
          <p:cNvSpPr/>
          <p:nvPr/>
        </p:nvSpPr>
        <p:spPr>
          <a:xfrm>
            <a:off x="4317303" y="2109591"/>
            <a:ext cx="3344667" cy="2108959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11111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11D37-56E7-4D65-ACAD-C44DFACDE126}"/>
              </a:ext>
            </a:extLst>
          </p:cNvPr>
          <p:cNvSpPr/>
          <p:nvPr/>
        </p:nvSpPr>
        <p:spPr>
          <a:xfrm>
            <a:off x="749994" y="2101761"/>
            <a:ext cx="3198529" cy="2118984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11111"/>
              </a:solidFill>
              <a:latin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23491B-243F-4C7B-8FB3-57D2A02554A3}"/>
              </a:ext>
            </a:extLst>
          </p:cNvPr>
          <p:cNvSpPr/>
          <p:nvPr/>
        </p:nvSpPr>
        <p:spPr>
          <a:xfrm>
            <a:off x="8059457" y="2104372"/>
            <a:ext cx="3256764" cy="2118984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11111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26F4-A31B-4A24-9769-D9A93E91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Sport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C6044-DC37-421F-8952-DFF5A14720A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Many of our students are young football players of the Dinamo football club.</a:t>
            </a:r>
          </a:p>
          <a:p>
            <a:r>
              <a:rPr lang="en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Former students of our school are now football stars.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4F41E-E2D2-4BD2-825E-EE00E3D29D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6</a:t>
            </a:fld>
            <a:endParaRPr lang="en" kern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CDE7443-D2E4-4763-8ADF-20696A637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92" y="1603967"/>
            <a:ext cx="3945491" cy="39454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175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A7B7-1790-4786-A59B-A77FE902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Projects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226E4-126C-4731-A4CC-468530E29E4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59991" y="1282075"/>
            <a:ext cx="3464800" cy="4516800"/>
          </a:xfr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" dirty="0"/>
          </a:p>
          <a:p>
            <a:endParaRPr lang="en" dirty="0"/>
          </a:p>
          <a:p>
            <a:pPr marL="152396" indent="0">
              <a:buNone/>
            </a:pPr>
            <a:endParaRPr lang="en" dirty="0"/>
          </a:p>
          <a:p>
            <a:pPr marL="152396" indent="0">
              <a:buNone/>
            </a:pPr>
            <a:r>
              <a:rPr lang="en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We are proud members of Erasmus+ and </a:t>
            </a:r>
            <a:r>
              <a:rPr lang="en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Etwinning</a:t>
            </a:r>
            <a:r>
              <a:rPr lang="en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projects.</a:t>
            </a:r>
            <a:endParaRPr lang="en-US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7E751-B55E-47B7-AC30-411C6D07DB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7</a:t>
            </a:fld>
            <a:endParaRPr lang="en" kern="0"/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6DAF256-EF1F-4AC7-A60A-158B2618D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31" y="1282075"/>
            <a:ext cx="4033380" cy="1684261"/>
          </a:xfrm>
          <a:prstGeom prst="rect">
            <a:avLst/>
          </a:prstGeom>
        </p:spPr>
      </p:pic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66023E92-E56A-4D67-9E87-9A3270C7C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022" y="2121447"/>
            <a:ext cx="3469711" cy="37633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B95797-3898-47CC-9AAF-0D84EE2A02CA}"/>
              </a:ext>
            </a:extLst>
          </p:cNvPr>
          <p:cNvSpPr/>
          <p:nvPr/>
        </p:nvSpPr>
        <p:spPr>
          <a:xfrm>
            <a:off x="4348619" y="2725452"/>
            <a:ext cx="3402903" cy="1899781"/>
          </a:xfrm>
          <a:prstGeom prst="rect">
            <a:avLst/>
          </a:prstGeom>
          <a:noFill/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6B9FA4">
                  <a:lumMod val="60000"/>
                  <a:lumOff val="40000"/>
                </a:srgbClr>
              </a:solidFill>
              <a:latin typeface="Arial"/>
              <a:sym typeface="Arial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6A677D8-31A1-4A50-9499-5CD3F8D655EA}"/>
              </a:ext>
            </a:extLst>
          </p:cNvPr>
          <p:cNvCxnSpPr/>
          <p:nvPr/>
        </p:nvCxnSpPr>
        <p:spPr>
          <a:xfrm>
            <a:off x="6741610" y="4627845"/>
            <a:ext cx="1219201" cy="812104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1202A5E-0CC3-4CD2-BBC3-71EA13086466}"/>
              </a:ext>
            </a:extLst>
          </p:cNvPr>
          <p:cNvCxnSpPr/>
          <p:nvPr/>
        </p:nvCxnSpPr>
        <p:spPr>
          <a:xfrm flipH="1" flipV="1">
            <a:off x="4330875" y="2050094"/>
            <a:ext cx="1275568" cy="67014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5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4672167" y="2007000"/>
            <a:ext cx="2847600" cy="284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en" sz="3333" b="1" dirty="0">
                <a:latin typeface="Microsoft Tai Le" panose="020B0502040204020203" pitchFamily="34" charset="0"/>
                <a:ea typeface="Montserrat"/>
                <a:cs typeface="Microsoft Tai Le" panose="020B0502040204020203" pitchFamily="34" charset="0"/>
                <a:sym typeface="Montserrat"/>
              </a:rPr>
              <a:t>Our teaching experience in digital age</a:t>
            </a:r>
            <a:endParaRPr sz="3333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4668240" y="4257640"/>
            <a:ext cx="619200" cy="40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8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063215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380567" y="477851"/>
            <a:ext cx="11201600" cy="70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Platforms we use</a:t>
            </a:r>
            <a:endParaRPr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678300" y="5683884"/>
            <a:ext cx="619200" cy="40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9</a:t>
            </a:fld>
            <a:endParaRPr kern="0"/>
          </a:p>
        </p:txBody>
      </p:sp>
      <p:pic>
        <p:nvPicPr>
          <p:cNvPr id="201" name="Google Shape;2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67" y="2880097"/>
            <a:ext cx="3355877" cy="11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0081" y="1302374"/>
            <a:ext cx="3796440" cy="102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4831" y="4291227"/>
            <a:ext cx="4338563" cy="102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6593" y="2810627"/>
            <a:ext cx="1680087" cy="183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2F15D57A-0D7D-4A93-8093-6B2A73B4C3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9283" y="4215058"/>
            <a:ext cx="3393167" cy="1113573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59BF33D4-E671-45A3-A382-3170B9B8A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383" y="2447973"/>
            <a:ext cx="3274392" cy="1414083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E8C4FF00-0624-4977-97DF-BF4073CF1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567" y="1193128"/>
            <a:ext cx="6134060" cy="1363016"/>
          </a:xfrm>
          <a:prstGeom prst="rect">
            <a:avLst/>
          </a:prstGeom>
        </p:spPr>
      </p:pic>
      <p:sp>
        <p:nvSpPr>
          <p:cNvPr id="12" name="Google Shape;190;p27">
            <a:extLst>
              <a:ext uri="{FF2B5EF4-FFF2-40B4-BE49-F238E27FC236}">
                <a16:creationId xmlns:a16="http://schemas.microsoft.com/office/drawing/2014/main" id="{0923FBC7-02D7-4EA2-A093-8EDCF6C9A125}"/>
              </a:ext>
            </a:extLst>
          </p:cNvPr>
          <p:cNvSpPr txBox="1">
            <a:spLocks noGrp="1"/>
          </p:cNvSpPr>
          <p:nvPr/>
        </p:nvSpPr>
        <p:spPr>
          <a:xfrm>
            <a:off x="1297500" y="5443806"/>
            <a:ext cx="10044000" cy="111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defTabSz="1219170">
              <a:spcBef>
                <a:spcPts val="800"/>
              </a:spcBef>
              <a:buNone/>
            </a:pPr>
            <a:r>
              <a:rPr lang="en" sz="2667" kern="0" dirty="0">
                <a:solidFill>
                  <a:srgbClr val="11111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Yammer became </a:t>
            </a:r>
            <a:r>
              <a:rPr lang="en-GB" sz="2667" kern="0" dirty="0">
                <a:solidFill>
                  <a:srgbClr val="11111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the</a:t>
            </a:r>
            <a:r>
              <a:rPr lang="hr-HR" sz="2667" kern="0" dirty="0">
                <a:solidFill>
                  <a:srgbClr val="11111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" sz="2667" kern="0" dirty="0">
                <a:solidFill>
                  <a:srgbClr val="11111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official School teaching and communication platform during the lockdown</a:t>
            </a:r>
            <a:endParaRPr sz="2667" kern="0" dirty="0">
              <a:solidFill>
                <a:srgbClr val="111111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162</Words>
  <Application>Microsoft Office PowerPoint</Application>
  <PresentationFormat>Široki zaslon</PresentationFormat>
  <Paragraphs>46</Paragraphs>
  <Slides>10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11</vt:i4>
      </vt:variant>
      <vt:variant>
        <vt:lpstr>Naslovi slajdova</vt:lpstr>
      </vt:variant>
      <vt:variant>
        <vt:i4>10</vt:i4>
      </vt:variant>
    </vt:vector>
  </HeadingPairs>
  <TitlesOfParts>
    <vt:vector size="28" baseType="lpstr">
      <vt:lpstr>Microsoft JhengHei UI</vt:lpstr>
      <vt:lpstr>Arial</vt:lpstr>
      <vt:lpstr>Calibri</vt:lpstr>
      <vt:lpstr>Calibri Light</vt:lpstr>
      <vt:lpstr>Microsoft Tai Le</vt:lpstr>
      <vt:lpstr>Montserrat</vt:lpstr>
      <vt:lpstr>Muli</vt:lpstr>
      <vt:lpstr>Tema sustava Office</vt:lpstr>
      <vt:lpstr>Base template</vt:lpstr>
      <vt:lpstr>1_Base template</vt:lpstr>
      <vt:lpstr>2_Base template</vt:lpstr>
      <vt:lpstr>3_Base template</vt:lpstr>
      <vt:lpstr>4_Base template</vt:lpstr>
      <vt:lpstr>5_Base template</vt:lpstr>
      <vt:lpstr>6_Base template</vt:lpstr>
      <vt:lpstr>7_Base template</vt:lpstr>
      <vt:lpstr>8_Base template</vt:lpstr>
      <vt:lpstr>9_Base template</vt:lpstr>
      <vt:lpstr>Third School of Economics   Marija Aračić Jana Staroveški           May, 2022.   </vt:lpstr>
      <vt:lpstr>Location &amp; environment</vt:lpstr>
      <vt:lpstr>History</vt:lpstr>
      <vt:lpstr>Today</vt:lpstr>
      <vt:lpstr>Our Programs</vt:lpstr>
      <vt:lpstr>Sport</vt:lpstr>
      <vt:lpstr>Projects</vt:lpstr>
      <vt:lpstr>PowerPoint prezentacija</vt:lpstr>
      <vt:lpstr>Platforms we use</vt:lpstr>
      <vt:lpstr>Thank you!  Danke! Hvala!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School of Economics   Marija Aračić Jana Staroveški           October, 2021.   </dc:title>
  <dc:creator>Nastavnik</dc:creator>
  <cp:lastModifiedBy>Nastavnik</cp:lastModifiedBy>
  <cp:revision>2</cp:revision>
  <dcterms:created xsi:type="dcterms:W3CDTF">2022-05-15T21:21:47Z</dcterms:created>
  <dcterms:modified xsi:type="dcterms:W3CDTF">2022-05-22T10:38:53Z</dcterms:modified>
</cp:coreProperties>
</file>