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61" r:id="rId5"/>
    <p:sldId id="258" r:id="rId6"/>
    <p:sldId id="260" r:id="rId7"/>
    <p:sldId id="262" r:id="rId8"/>
    <p:sldId id="259" r:id="rId9"/>
    <p:sldId id="263" r:id="rId10"/>
    <p:sldId id="266" r:id="rId11"/>
    <p:sldId id="267" r:id="rId12"/>
    <p:sldId id="264" r:id="rId13"/>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hr-HR" smtClean="0"/>
              <a:t>Uredite stil naslova matrice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smtClean="0"/>
              <a:t>Kliknite da biste uredili stil podnaslova matrice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6183EFF-2882-4331-A0C2-02B136C537A8}" type="datetimeFigureOut">
              <a:rPr lang="hr-HR" smtClean="0"/>
              <a:t>13.4.2021.</a:t>
            </a:fld>
            <a:endParaRPr lang="hr-H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hr-H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32D2DA97-B3C7-4598-BABB-35617BA8B178}" type="slidenum">
              <a:rPr lang="hr-HR" smtClean="0"/>
              <a:t>‹#›</a:t>
            </a:fld>
            <a:endParaRPr lang="hr-H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82986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96183EFF-2882-4331-A0C2-02B136C537A8}" type="datetimeFigureOut">
              <a:rPr lang="hr-HR" smtClean="0"/>
              <a:t>13.4.2021.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2D2DA97-B3C7-4598-BABB-35617BA8B178}" type="slidenum">
              <a:rPr lang="hr-HR" smtClean="0"/>
              <a:t>‹#›</a:t>
            </a:fld>
            <a:endParaRPr lang="hr-HR"/>
          </a:p>
        </p:txBody>
      </p:sp>
    </p:spTree>
    <p:extLst>
      <p:ext uri="{BB962C8B-B14F-4D97-AF65-F5344CB8AC3E}">
        <p14:creationId xmlns:p14="http://schemas.microsoft.com/office/powerpoint/2010/main" val="2586152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hr-HR" smtClean="0"/>
              <a:t>Uredite stil naslova matrice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96183EFF-2882-4331-A0C2-02B136C537A8}" type="datetimeFigureOut">
              <a:rPr lang="hr-HR" smtClean="0"/>
              <a:t>13.4.2021.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2D2DA97-B3C7-4598-BABB-35617BA8B178}" type="slidenum">
              <a:rPr lang="hr-HR" smtClean="0"/>
              <a:t>‹#›</a:t>
            </a:fld>
            <a:endParaRPr lang="hr-HR"/>
          </a:p>
        </p:txBody>
      </p:sp>
    </p:spTree>
    <p:extLst>
      <p:ext uri="{BB962C8B-B14F-4D97-AF65-F5344CB8AC3E}">
        <p14:creationId xmlns:p14="http://schemas.microsoft.com/office/powerpoint/2010/main" val="422510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96183EFF-2882-4331-A0C2-02B136C537A8}" type="datetimeFigureOut">
              <a:rPr lang="hr-HR" smtClean="0"/>
              <a:t>13.4.2021.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2D2DA97-B3C7-4598-BABB-35617BA8B178}" type="slidenum">
              <a:rPr lang="hr-HR" smtClean="0"/>
              <a:t>‹#›</a:t>
            </a:fld>
            <a:endParaRPr lang="hr-HR"/>
          </a:p>
        </p:txBody>
      </p:sp>
    </p:spTree>
    <p:extLst>
      <p:ext uri="{BB962C8B-B14F-4D97-AF65-F5344CB8AC3E}">
        <p14:creationId xmlns:p14="http://schemas.microsoft.com/office/powerpoint/2010/main" val="3086122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aglavlje sekcij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hr-HR" smtClean="0"/>
              <a:t>Uredite stil naslova matrice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6183EFF-2882-4331-A0C2-02B136C537A8}" type="datetimeFigureOut">
              <a:rPr lang="hr-HR" smtClean="0"/>
              <a:t>13.4.2021.</a:t>
            </a:fld>
            <a:endParaRPr lang="hr-H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hr-H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32D2DA97-B3C7-4598-BABB-35617BA8B178}" type="slidenum">
              <a:rPr lang="hr-HR" smtClean="0"/>
              <a:t>‹#›</a:t>
            </a:fld>
            <a:endParaRPr lang="hr-H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08225545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Date Placeholder 4"/>
          <p:cNvSpPr>
            <a:spLocks noGrp="1"/>
          </p:cNvSpPr>
          <p:nvPr>
            <p:ph type="dt" sz="half" idx="10"/>
          </p:nvPr>
        </p:nvSpPr>
        <p:spPr/>
        <p:txBody>
          <a:bodyPr/>
          <a:lstStyle/>
          <a:p>
            <a:fld id="{96183EFF-2882-4331-A0C2-02B136C537A8}" type="datetimeFigureOut">
              <a:rPr lang="hr-HR" smtClean="0"/>
              <a:t>13.4.2021.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32D2DA97-B3C7-4598-BABB-35617BA8B178}" type="slidenum">
              <a:rPr lang="hr-HR" smtClean="0"/>
              <a:t>‹#›</a:t>
            </a:fld>
            <a:endParaRPr lang="hr-HR"/>
          </a:p>
        </p:txBody>
      </p:sp>
    </p:spTree>
    <p:extLst>
      <p:ext uri="{BB962C8B-B14F-4D97-AF65-F5344CB8AC3E}">
        <p14:creationId xmlns:p14="http://schemas.microsoft.com/office/powerpoint/2010/main" val="121754064"/>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hr-HR" smtClean="0"/>
              <a:t>Uredite stil naslova matrice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Content Placeholder 3"/>
          <p:cNvSpPr>
            <a:spLocks noGrp="1"/>
          </p:cNvSpPr>
          <p:nvPr>
            <p:ph sz="half" idx="2"/>
          </p:nvPr>
        </p:nvSpPr>
        <p:spPr>
          <a:xfrm>
            <a:off x="1257300" y="2909102"/>
            <a:ext cx="4800600" cy="299639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Content Placeholder 5"/>
          <p:cNvSpPr>
            <a:spLocks noGrp="1"/>
          </p:cNvSpPr>
          <p:nvPr>
            <p:ph sz="quarter" idx="4"/>
          </p:nvPr>
        </p:nvSpPr>
        <p:spPr>
          <a:xfrm>
            <a:off x="6633864" y="2909102"/>
            <a:ext cx="4800600" cy="299639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7" name="Date Placeholder 6"/>
          <p:cNvSpPr>
            <a:spLocks noGrp="1"/>
          </p:cNvSpPr>
          <p:nvPr>
            <p:ph type="dt" sz="half" idx="10"/>
          </p:nvPr>
        </p:nvSpPr>
        <p:spPr/>
        <p:txBody>
          <a:bodyPr/>
          <a:lstStyle/>
          <a:p>
            <a:fld id="{96183EFF-2882-4331-A0C2-02B136C537A8}" type="datetimeFigureOut">
              <a:rPr lang="hr-HR" smtClean="0"/>
              <a:t>13.4.2021.</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32D2DA97-B3C7-4598-BABB-35617BA8B178}" type="slidenum">
              <a:rPr lang="hr-HR" smtClean="0"/>
              <a:t>‹#›</a:t>
            </a:fld>
            <a:endParaRPr lang="hr-HR"/>
          </a:p>
        </p:txBody>
      </p:sp>
    </p:spTree>
    <p:extLst>
      <p:ext uri="{BB962C8B-B14F-4D97-AF65-F5344CB8AC3E}">
        <p14:creationId xmlns:p14="http://schemas.microsoft.com/office/powerpoint/2010/main" val="3316261851"/>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Date Placeholder 2"/>
          <p:cNvSpPr>
            <a:spLocks noGrp="1"/>
          </p:cNvSpPr>
          <p:nvPr>
            <p:ph type="dt" sz="half" idx="10"/>
          </p:nvPr>
        </p:nvSpPr>
        <p:spPr/>
        <p:txBody>
          <a:bodyPr/>
          <a:lstStyle/>
          <a:p>
            <a:fld id="{96183EFF-2882-4331-A0C2-02B136C537A8}" type="datetimeFigureOut">
              <a:rPr lang="hr-HR" smtClean="0"/>
              <a:t>13.4.2021.</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32D2DA97-B3C7-4598-BABB-35617BA8B178}" type="slidenum">
              <a:rPr lang="hr-HR" smtClean="0"/>
              <a:t>‹#›</a:t>
            </a:fld>
            <a:endParaRPr lang="hr-HR"/>
          </a:p>
        </p:txBody>
      </p:sp>
    </p:spTree>
    <p:extLst>
      <p:ext uri="{BB962C8B-B14F-4D97-AF65-F5344CB8AC3E}">
        <p14:creationId xmlns:p14="http://schemas.microsoft.com/office/powerpoint/2010/main" val="99869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183EFF-2882-4331-A0C2-02B136C537A8}" type="datetimeFigureOut">
              <a:rPr lang="hr-HR" smtClean="0"/>
              <a:t>13.4.2021.</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32D2DA97-B3C7-4598-BABB-35617BA8B178}" type="slidenum">
              <a:rPr lang="hr-HR" smtClean="0"/>
              <a:t>‹#›</a:t>
            </a:fld>
            <a:endParaRPr lang="hr-HR"/>
          </a:p>
        </p:txBody>
      </p:sp>
    </p:spTree>
    <p:extLst>
      <p:ext uri="{BB962C8B-B14F-4D97-AF65-F5344CB8AC3E}">
        <p14:creationId xmlns:p14="http://schemas.microsoft.com/office/powerpoint/2010/main" val="3768289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držaj s opisom">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hr-HR" smtClean="0"/>
              <a:t>Uredite stil naslova matrice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a:xfrm>
            <a:off x="765051" y="6375679"/>
            <a:ext cx="1233355" cy="348462"/>
          </a:xfrm>
        </p:spPr>
        <p:txBody>
          <a:bodyPr/>
          <a:lstStyle/>
          <a:p>
            <a:fld id="{96183EFF-2882-4331-A0C2-02B136C537A8}" type="datetimeFigureOut">
              <a:rPr lang="hr-HR" smtClean="0"/>
              <a:t>13.4.2021.</a:t>
            </a:fld>
            <a:endParaRPr lang="hr-HR"/>
          </a:p>
        </p:txBody>
      </p:sp>
      <p:sp>
        <p:nvSpPr>
          <p:cNvPr id="6" name="Footer Placeholder 5"/>
          <p:cNvSpPr>
            <a:spLocks noGrp="1"/>
          </p:cNvSpPr>
          <p:nvPr>
            <p:ph type="ftr" sz="quarter" idx="11"/>
          </p:nvPr>
        </p:nvSpPr>
        <p:spPr>
          <a:xfrm>
            <a:off x="2103620" y="6375679"/>
            <a:ext cx="3482179" cy="345796"/>
          </a:xfrm>
        </p:spPr>
        <p:txBody>
          <a:bodyPr/>
          <a:lstStyle/>
          <a:p>
            <a:endParaRPr lang="hr-HR"/>
          </a:p>
        </p:txBody>
      </p:sp>
      <p:sp>
        <p:nvSpPr>
          <p:cNvPr id="7" name="Slide Number Placeholder 6"/>
          <p:cNvSpPr>
            <a:spLocks noGrp="1"/>
          </p:cNvSpPr>
          <p:nvPr>
            <p:ph type="sldNum" sz="quarter" idx="12"/>
          </p:nvPr>
        </p:nvSpPr>
        <p:spPr>
          <a:xfrm>
            <a:off x="5691014" y="6375679"/>
            <a:ext cx="1232456" cy="345796"/>
          </a:xfrm>
        </p:spPr>
        <p:txBody>
          <a:bodyPr/>
          <a:lstStyle/>
          <a:p>
            <a:fld id="{32D2DA97-B3C7-4598-BABB-35617BA8B178}" type="slidenum">
              <a:rPr lang="hr-HR" smtClean="0"/>
              <a:t>‹#›</a:t>
            </a:fld>
            <a:endParaRPr lang="hr-H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77490613"/>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Slika s opiso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smtClean="0"/>
              <a:t>Kliknite ikonu da biste dodali  sliku</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hr-HR" smtClean="0"/>
              <a:t>Uredite stil naslova matrice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a:xfrm>
            <a:off x="765950" y="6375679"/>
            <a:ext cx="1232456" cy="348462"/>
          </a:xfrm>
        </p:spPr>
        <p:txBody>
          <a:bodyPr/>
          <a:lstStyle/>
          <a:p>
            <a:fld id="{96183EFF-2882-4331-A0C2-02B136C537A8}" type="datetimeFigureOut">
              <a:rPr lang="hr-HR" smtClean="0"/>
              <a:t>13.4.2021.</a:t>
            </a:fld>
            <a:endParaRPr lang="hr-HR"/>
          </a:p>
        </p:txBody>
      </p:sp>
      <p:sp>
        <p:nvSpPr>
          <p:cNvPr id="6" name="Footer Placeholder 5"/>
          <p:cNvSpPr>
            <a:spLocks noGrp="1"/>
          </p:cNvSpPr>
          <p:nvPr>
            <p:ph type="ftr" sz="quarter" idx="11"/>
          </p:nvPr>
        </p:nvSpPr>
        <p:spPr>
          <a:xfrm>
            <a:off x="2103621" y="6375679"/>
            <a:ext cx="3482178" cy="345796"/>
          </a:xfrm>
        </p:spPr>
        <p:txBody>
          <a:bodyPr/>
          <a:lstStyle/>
          <a:p>
            <a:endParaRPr lang="hr-HR"/>
          </a:p>
        </p:txBody>
      </p:sp>
      <p:sp>
        <p:nvSpPr>
          <p:cNvPr id="7" name="Slide Number Placeholder 6"/>
          <p:cNvSpPr>
            <a:spLocks noGrp="1"/>
          </p:cNvSpPr>
          <p:nvPr>
            <p:ph type="sldNum" sz="quarter" idx="12"/>
          </p:nvPr>
        </p:nvSpPr>
        <p:spPr>
          <a:xfrm>
            <a:off x="5687568" y="6375679"/>
            <a:ext cx="1234440" cy="345796"/>
          </a:xfrm>
        </p:spPr>
        <p:txBody>
          <a:bodyPr/>
          <a:lstStyle/>
          <a:p>
            <a:fld id="{32D2DA97-B3C7-4598-BABB-35617BA8B178}" type="slidenum">
              <a:rPr lang="hr-HR" smtClean="0"/>
              <a:t>‹#›</a:t>
            </a:fld>
            <a:endParaRPr lang="hr-HR"/>
          </a:p>
        </p:txBody>
      </p:sp>
    </p:spTree>
    <p:extLst>
      <p:ext uri="{BB962C8B-B14F-4D97-AF65-F5344CB8AC3E}">
        <p14:creationId xmlns:p14="http://schemas.microsoft.com/office/powerpoint/2010/main" val="1382280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hr-HR" smtClean="0"/>
              <a:t>Uredite stil naslova matrice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6183EFF-2882-4331-A0C2-02B136C537A8}" type="datetimeFigureOut">
              <a:rPr lang="hr-HR" smtClean="0"/>
              <a:t>13.4.2021.</a:t>
            </a:fld>
            <a:endParaRPr lang="hr-H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hr-H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2D2DA97-B3C7-4598-BABB-35617BA8B178}" type="slidenum">
              <a:rPr lang="hr-HR" smtClean="0"/>
              <a:t>‹#›</a:t>
            </a:fld>
            <a:endParaRPr lang="hr-H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757370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hr.wikipedia.org/wiki/%C4%8Cip" TargetMode="External"/><Relationship Id="rId2" Type="http://schemas.openxmlformats.org/officeDocument/2006/relationships/hyperlink" Target="https://hr.wikipedia.org/wiki/Mikroproceso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zaba.hr/home/e-zaba-internetsko-bankarstvo?utm_source=google&amp;utm_medium=ppc&amp;utm_term=mediacom&amp;utm_content=ezaba&amp;utm_campaign=online_banking" TargetMode="External"/><Relationship Id="rId2" Type="http://schemas.openxmlformats.org/officeDocument/2006/relationships/hyperlink" Target="https://www.pbz.hr/gradjani/digitalno-bankarstvo/mobilno-bankarstvo.html" TargetMode="External"/><Relationship Id="rId1" Type="http://schemas.openxmlformats.org/officeDocument/2006/relationships/slideLayout" Target="../slideLayouts/slideLayout2.xml"/><Relationship Id="rId4" Type="http://schemas.openxmlformats.org/officeDocument/2006/relationships/hyperlink" Target="https://www.addiko.hr/gradanstvo/online-druge-usluge/addiko-ebank-internet-bankarstvo/"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www.moj-bankar.hr/Banke/Sberbank" TargetMode="External"/><Relationship Id="rId3" Type="http://schemas.openxmlformats.org/officeDocument/2006/relationships/hyperlink" Target="https://www.moj-bankar.hr/Banke/PBZ" TargetMode="External"/><Relationship Id="rId7" Type="http://schemas.openxmlformats.org/officeDocument/2006/relationships/hyperlink" Target="https://www.moj-bankar.hr/Banke/OTP" TargetMode="External"/><Relationship Id="rId12" Type="http://schemas.openxmlformats.org/officeDocument/2006/relationships/hyperlink" Target="https://www.moj-bankar.hr/Banke/Banka-Kovanica" TargetMode="External"/><Relationship Id="rId2" Type="http://schemas.openxmlformats.org/officeDocument/2006/relationships/hyperlink" Target="https://www.moj-bankar.hr/Banke/ZABA" TargetMode="External"/><Relationship Id="rId1" Type="http://schemas.openxmlformats.org/officeDocument/2006/relationships/slideLayout" Target="../slideLayouts/slideLayout2.xml"/><Relationship Id="rId6" Type="http://schemas.openxmlformats.org/officeDocument/2006/relationships/hyperlink" Target="https://www.moj-bankar.hr/Banke/Addiko-bank" TargetMode="External"/><Relationship Id="rId11" Type="http://schemas.openxmlformats.org/officeDocument/2006/relationships/hyperlink" Target="https://www.moj-bankar.hr/Banke/HPB" TargetMode="External"/><Relationship Id="rId5" Type="http://schemas.openxmlformats.org/officeDocument/2006/relationships/hyperlink" Target="https://www.moj-bankar.hr/Banke/RBA" TargetMode="External"/><Relationship Id="rId10" Type="http://schemas.openxmlformats.org/officeDocument/2006/relationships/hyperlink" Target="https://www.moj-bankar.hr/Banke/Karlova%C4%8Dka-Banka" TargetMode="External"/><Relationship Id="rId4" Type="http://schemas.openxmlformats.org/officeDocument/2006/relationships/hyperlink" Target="https://www.moj-bankar.hr/Banke/ERSTE" TargetMode="External"/><Relationship Id="rId9" Type="http://schemas.openxmlformats.org/officeDocument/2006/relationships/hyperlink" Target="https://www.moj-bankar.hr/Banke/Podravska-banka"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hr-HR" dirty="0" smtClean="0"/>
              <a:t>Elektroničko, internetsko i mobilno bankarstvo</a:t>
            </a:r>
            <a:endParaRPr lang="hr-HR" dirty="0"/>
          </a:p>
        </p:txBody>
      </p:sp>
      <p:sp>
        <p:nvSpPr>
          <p:cNvPr id="3" name="Podnaslov 2"/>
          <p:cNvSpPr>
            <a:spLocks noGrp="1"/>
          </p:cNvSpPr>
          <p:nvPr>
            <p:ph type="subTitle" idx="1"/>
          </p:nvPr>
        </p:nvSpPr>
        <p:spPr/>
        <p:txBody>
          <a:bodyPr/>
          <a:lstStyle/>
          <a:p>
            <a:r>
              <a:rPr lang="hr-HR" dirty="0" smtClean="0"/>
              <a:t>3.razred</a:t>
            </a:r>
            <a:endParaRPr lang="hr-HR" dirty="0"/>
          </a:p>
        </p:txBody>
      </p:sp>
    </p:spTree>
    <p:extLst>
      <p:ext uri="{BB962C8B-B14F-4D97-AF65-F5344CB8AC3E}">
        <p14:creationId xmlns:p14="http://schemas.microsoft.com/office/powerpoint/2010/main" val="2496082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TAN</a:t>
            </a:r>
            <a:endParaRPr lang="hr-HR" dirty="0"/>
          </a:p>
        </p:txBody>
      </p:sp>
      <p:sp>
        <p:nvSpPr>
          <p:cNvPr id="3" name="Rezervirano mjesto sadržaja 2"/>
          <p:cNvSpPr>
            <a:spLocks noGrp="1"/>
          </p:cNvSpPr>
          <p:nvPr>
            <p:ph idx="1"/>
          </p:nvPr>
        </p:nvSpPr>
        <p:spPr/>
        <p:txBody>
          <a:bodyPr>
            <a:normAutofit fontScale="92500" lnSpcReduction="10000"/>
          </a:bodyPr>
          <a:lstStyle/>
          <a:p>
            <a:r>
              <a:rPr lang="hr-HR" dirty="0"/>
              <a:t>Autorizacija putem TAN-ova obično podrazumijeva list papira s pedesetak ili stotinjak nizova znamenaka koje klijent zaprima od banke. Kada klijent iskoristi sve nizove s liste, banka mu poštom šalje novu listu. </a:t>
            </a:r>
            <a:endParaRPr lang="hr-HR" dirty="0" smtClean="0"/>
          </a:p>
          <a:p>
            <a:r>
              <a:rPr lang="hr-HR" dirty="0" smtClean="0"/>
              <a:t>Pojedine </a:t>
            </a:r>
            <a:r>
              <a:rPr lang="hr-HR" dirty="0"/>
              <a:t>banke, pak, izdaju karticu s određenim brojem TAN-ova koje tada korisnik kružno koristi pri čemu nema potrebe za zaprimanjem novih TAN-ova. TAN-ovi izgledaju poput telefonskih brojeva pa je time smanjena opasnost zloupotrebe u slučaju krađe ili provale. </a:t>
            </a:r>
            <a:endParaRPr lang="hr-HR" dirty="0" smtClean="0"/>
          </a:p>
          <a:p>
            <a:r>
              <a:rPr lang="hr-HR" dirty="0" smtClean="0"/>
              <a:t>Velika </a:t>
            </a:r>
            <a:r>
              <a:rPr lang="hr-HR" dirty="0"/>
              <a:t>prednost ove metode autorizacije jest to što ne zahtjeva nošenje uređaja za obavljanje bankarskih transakcija. Korisnik može sa sobom uvijek imati nekoliko TAN-ova u slučaju potrebe za obavljanjem neke transakcije. S druge strane veliki nedostatak TAN-ova čini teška administracija. Naime, banka mora čuvati u svojoj bazi popis TAN-ova za svakog klijenta, kako potrošenih, tako i tek dodijeljenih.</a:t>
            </a:r>
            <a:endParaRPr lang="hr-HR" dirty="0"/>
          </a:p>
        </p:txBody>
      </p:sp>
    </p:spTree>
    <p:extLst>
      <p:ext uri="{BB962C8B-B14F-4D97-AF65-F5344CB8AC3E}">
        <p14:creationId xmlns:p14="http://schemas.microsoft.com/office/powerpoint/2010/main" val="2653634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SMART KARTICA</a:t>
            </a:r>
            <a:endParaRPr lang="hr-HR" dirty="0"/>
          </a:p>
        </p:txBody>
      </p:sp>
      <p:sp>
        <p:nvSpPr>
          <p:cNvPr id="3" name="Rezervirano mjesto sadržaja 2"/>
          <p:cNvSpPr>
            <a:spLocks noGrp="1"/>
          </p:cNvSpPr>
          <p:nvPr>
            <p:ph idx="1"/>
          </p:nvPr>
        </p:nvSpPr>
        <p:spPr/>
        <p:txBody>
          <a:bodyPr/>
          <a:lstStyle/>
          <a:p>
            <a:r>
              <a:rPr lang="hr-HR" dirty="0" err="1"/>
              <a:t>Smart</a:t>
            </a:r>
            <a:r>
              <a:rPr lang="hr-HR" dirty="0"/>
              <a:t>-kartica je kartica u kojoj se nalazi ili </a:t>
            </a:r>
            <a:r>
              <a:rPr lang="hr-HR" dirty="0">
                <a:hlinkClick r:id="rId2" tooltip="Mikroprocesor"/>
              </a:rPr>
              <a:t>mikroprocesor</a:t>
            </a:r>
            <a:r>
              <a:rPr lang="hr-HR" dirty="0"/>
              <a:t> i memorijski </a:t>
            </a:r>
            <a:r>
              <a:rPr lang="hr-HR" dirty="0">
                <a:hlinkClick r:id="rId3" tooltip="Čip"/>
              </a:rPr>
              <a:t>čip</a:t>
            </a:r>
            <a:r>
              <a:rPr lang="hr-HR" dirty="0"/>
              <a:t> ili samo memorijski čip s </a:t>
            </a:r>
            <a:r>
              <a:rPr lang="hr-HR" dirty="0" err="1"/>
              <a:t>neprogramabilnom</a:t>
            </a:r>
            <a:r>
              <a:rPr lang="hr-HR" dirty="0"/>
              <a:t> logikom. Na kartici koja sadrži mikroprocesor postoji mogućnost upisivanja podataka, brisanja ili neke druge vrste manipulacije podacima. Kartica koja ima samo memorijski čip može izvoditi samo predefinirane funkcije. </a:t>
            </a:r>
            <a:r>
              <a:rPr lang="hr-HR" dirty="0" err="1"/>
              <a:t>Smart</a:t>
            </a:r>
            <a:r>
              <a:rPr lang="hr-HR" dirty="0"/>
              <a:t>-kartice, za razliku od kartica s magnetskom trakom, sadrže sve potrebne funkcije i informacije potrebne za autorizaciju, zbog čega u trenutku transakcije nije potreban pristup udaljenim bazama podataka. Kako biste se mogle koristiti, potreban je čitač </a:t>
            </a:r>
            <a:r>
              <a:rPr lang="hr-HR" dirty="0" err="1"/>
              <a:t>smart</a:t>
            </a:r>
            <a:r>
              <a:rPr lang="hr-HR" dirty="0"/>
              <a:t>-kartica koji mora biti instaliran na računalu. Čitač, kao i softver potreban za instalaciju čitača na računalo, korisnik mora kupiti od banke pri registraciji za uslugu.</a:t>
            </a:r>
            <a:endParaRPr lang="hr-HR" dirty="0"/>
          </a:p>
        </p:txBody>
      </p:sp>
    </p:spTree>
    <p:extLst>
      <p:ext uri="{BB962C8B-B14F-4D97-AF65-F5344CB8AC3E}">
        <p14:creationId xmlns:p14="http://schemas.microsoft.com/office/powerpoint/2010/main" val="2427109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Korisni linkovi</a:t>
            </a:r>
            <a:endParaRPr lang="hr-HR" dirty="0"/>
          </a:p>
        </p:txBody>
      </p:sp>
      <p:sp>
        <p:nvSpPr>
          <p:cNvPr id="3" name="Rezervirano mjesto sadržaja 2"/>
          <p:cNvSpPr>
            <a:spLocks noGrp="1"/>
          </p:cNvSpPr>
          <p:nvPr>
            <p:ph idx="1"/>
          </p:nvPr>
        </p:nvSpPr>
        <p:spPr/>
        <p:txBody>
          <a:bodyPr/>
          <a:lstStyle/>
          <a:p>
            <a:r>
              <a:rPr lang="hr-HR" dirty="0" smtClean="0">
                <a:hlinkClick r:id="rId2"/>
              </a:rPr>
              <a:t>https://www.pbz.hr/gradjani/digitalno-bankarstvo/mobilno-bankarstvo.html</a:t>
            </a:r>
            <a:endParaRPr lang="hr-HR" dirty="0" smtClean="0"/>
          </a:p>
          <a:p>
            <a:r>
              <a:rPr lang="hr-HR" dirty="0" smtClean="0">
                <a:hlinkClick r:id="rId3"/>
              </a:rPr>
              <a:t>https://www.zaba.hr/home/e-zaba-internetsko-bankarstvo?utm_source=google&amp;utm_medium=ppc&amp;utm_term=mediacom&amp;utm_content=ezaba&amp;utm_campaign=online_banking</a:t>
            </a:r>
            <a:endParaRPr lang="hr-HR" dirty="0" smtClean="0"/>
          </a:p>
          <a:p>
            <a:r>
              <a:rPr lang="hr-HR" dirty="0" smtClean="0">
                <a:hlinkClick r:id="rId4"/>
              </a:rPr>
              <a:t>https://www.addiko.hr/gradanstvo/online-druge-usluge/addiko-ebank-internet-bankarstvo/</a:t>
            </a:r>
            <a:endParaRPr lang="hr-HR" dirty="0" smtClean="0"/>
          </a:p>
          <a:p>
            <a:r>
              <a:rPr lang="hr-HR" dirty="0" smtClean="0"/>
              <a:t>https://www.kaba.hr/internet-bankarstvo/</a:t>
            </a:r>
            <a:endParaRPr lang="hr-HR" dirty="0"/>
          </a:p>
        </p:txBody>
      </p:sp>
    </p:spTree>
    <p:extLst>
      <p:ext uri="{BB962C8B-B14F-4D97-AF65-F5344CB8AC3E}">
        <p14:creationId xmlns:p14="http://schemas.microsoft.com/office/powerpoint/2010/main" val="2069040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Elektroničko bankarstvo</a:t>
            </a:r>
            <a:endParaRPr lang="hr-HR" dirty="0"/>
          </a:p>
        </p:txBody>
      </p:sp>
      <p:sp>
        <p:nvSpPr>
          <p:cNvPr id="3" name="Rezervirano mjesto sadržaja 2"/>
          <p:cNvSpPr>
            <a:spLocks noGrp="1"/>
          </p:cNvSpPr>
          <p:nvPr>
            <p:ph idx="1"/>
          </p:nvPr>
        </p:nvSpPr>
        <p:spPr/>
        <p:txBody>
          <a:bodyPr>
            <a:normAutofit fontScale="70000" lnSpcReduction="20000"/>
          </a:bodyPr>
          <a:lstStyle/>
          <a:p>
            <a:r>
              <a:rPr lang="hr-HR" dirty="0" smtClean="0"/>
              <a:t>Elektroničko bankarstvo (e-bankarstvo, </a:t>
            </a:r>
            <a:r>
              <a:rPr lang="hr-HR" dirty="0" err="1" smtClean="0"/>
              <a:t>eng</a:t>
            </a:r>
            <a:r>
              <a:rPr lang="hr-HR" dirty="0" smtClean="0"/>
              <a:t>. e-</a:t>
            </a:r>
            <a:r>
              <a:rPr lang="hr-HR" dirty="0" err="1" smtClean="0"/>
              <a:t>banking</a:t>
            </a:r>
            <a:r>
              <a:rPr lang="hr-HR" dirty="0" smtClean="0"/>
              <a:t>) je najširi pojam od navedenih, jer uključuje pristup bankovnim računima i obavljanje transakcija uporabom informacijsko-komunikacijske tehnologije, koja ne mora nužno uključivati Internet pristup. </a:t>
            </a:r>
          </a:p>
          <a:p>
            <a:r>
              <a:rPr lang="hr-HR" dirty="0" smtClean="0"/>
              <a:t>Definicija: </a:t>
            </a:r>
          </a:p>
          <a:p>
            <a:r>
              <a:rPr lang="hr-HR" dirty="0" smtClean="0"/>
              <a:t>E-bankarstvo je automatska isporuka novih i tradicionalnih bankovnih proizvoda i usluga direktno klijentima putem elektroničkih interaktivnih komunikacijskih kanala. (FFIEC, 2003) </a:t>
            </a:r>
          </a:p>
          <a:p>
            <a:r>
              <a:rPr lang="hr-HR" dirty="0" smtClean="0"/>
              <a:t>Klijenti mogu pristupiti uslugama e-bankarstva putem elektronskog uređaja, kao što je npr. osobno računalo (PC), PDA uređaj, bankomat (ATM), kiosk, ili digitalni telefon. Pristup se može obaviti putem telefonske mreže, Interneta ili neke druge javne ili privatne mreže. </a:t>
            </a:r>
          </a:p>
          <a:p>
            <a:r>
              <a:rPr lang="hr-HR" dirty="0" smtClean="0"/>
              <a:t>E-bankarstvo obuhvaća i online bankarstvo, i </a:t>
            </a:r>
            <a:r>
              <a:rPr lang="hr-HR" dirty="0" err="1" smtClean="0"/>
              <a:t>telebankarstvo</a:t>
            </a:r>
            <a:r>
              <a:rPr lang="hr-HR" dirty="0" smtClean="0"/>
              <a:t>, i m-bankarstvo, i bankarstvo putem bankomata (</a:t>
            </a:r>
            <a:r>
              <a:rPr lang="hr-HR" dirty="0" err="1" smtClean="0"/>
              <a:t>eng</a:t>
            </a:r>
            <a:r>
              <a:rPr lang="hr-HR" dirty="0" smtClean="0"/>
              <a:t>. </a:t>
            </a:r>
            <a:r>
              <a:rPr lang="hr-HR" dirty="0" err="1" smtClean="0"/>
              <a:t>Automated</a:t>
            </a:r>
            <a:r>
              <a:rPr lang="hr-HR" dirty="0" smtClean="0"/>
              <a:t> </a:t>
            </a:r>
            <a:r>
              <a:rPr lang="hr-HR" dirty="0" err="1" smtClean="0"/>
              <a:t>Teller</a:t>
            </a:r>
            <a:r>
              <a:rPr lang="hr-HR" dirty="0" smtClean="0"/>
              <a:t> </a:t>
            </a:r>
            <a:r>
              <a:rPr lang="hr-HR" dirty="0" err="1" smtClean="0"/>
              <a:t>Machine</a:t>
            </a:r>
            <a:r>
              <a:rPr lang="hr-HR" dirty="0" smtClean="0"/>
              <a:t> (ATM)) i kioska. </a:t>
            </a:r>
          </a:p>
          <a:p>
            <a:r>
              <a:rPr lang="hr-HR" dirty="0" smtClean="0"/>
              <a:t>Rezultat </a:t>
            </a:r>
            <a:r>
              <a:rPr lang="hr-HR" dirty="0"/>
              <a:t>je postojanja elektronskog </a:t>
            </a:r>
            <a:r>
              <a:rPr lang="hr-HR" dirty="0" smtClean="0"/>
              <a:t>bankarstva razvoj </a:t>
            </a:r>
            <a:r>
              <a:rPr lang="hr-HR" dirty="0"/>
              <a:t>informacijske tehnologije kojom se banke koriste kako bi odgovorile na želje bankarskih klijenata koji žele brze, sigurne, ugodne i jeftine usluge dostupne u svakom trenutku (24 sata dnevno, 7 dana u tjednu) i kojima se može pristupiti s bilo kojeg mjesta bilo od mobilnih telefona, računala, prijenosnih računala / bilježnica, PDA i tako dalje.</a:t>
            </a:r>
          </a:p>
        </p:txBody>
      </p:sp>
    </p:spTree>
    <p:extLst>
      <p:ext uri="{BB962C8B-B14F-4D97-AF65-F5344CB8AC3E}">
        <p14:creationId xmlns:p14="http://schemas.microsoft.com/office/powerpoint/2010/main" val="3542457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Važno!</a:t>
            </a:r>
            <a:endParaRPr lang="hr-HR" dirty="0"/>
          </a:p>
        </p:txBody>
      </p:sp>
      <p:sp>
        <p:nvSpPr>
          <p:cNvPr id="3" name="Rezervirano mjesto sadržaja 2"/>
          <p:cNvSpPr>
            <a:spLocks noGrp="1"/>
          </p:cNvSpPr>
          <p:nvPr>
            <p:ph idx="1"/>
          </p:nvPr>
        </p:nvSpPr>
        <p:spPr/>
        <p:txBody>
          <a:bodyPr/>
          <a:lstStyle/>
          <a:p>
            <a:r>
              <a:rPr lang="hr-HR" dirty="0" smtClean="0"/>
              <a:t>Često dolazi do izjednačavanja pojmova e-bankarstva i internet bankarstva, što nije točno. Važno je naglasiti da internet bankarstvo predstavlja samo jednu od nekolicine usluga koje nudi elektroničko bankarstvo. E-bankarstvo dio je sustava elektroničke trgovine, a obuhvaća internet bankarstvo, telefonsko bankarstvo, te druge elektroničko distribucijske kanale, kao što je već rečeno ranije</a:t>
            </a:r>
            <a:endParaRPr lang="hr-HR" dirty="0"/>
          </a:p>
        </p:txBody>
      </p:sp>
    </p:spTree>
    <p:extLst>
      <p:ext uri="{BB962C8B-B14F-4D97-AF65-F5344CB8AC3E}">
        <p14:creationId xmlns:p14="http://schemas.microsoft.com/office/powerpoint/2010/main" val="1635692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zervirano mjesto sadržaja 3"/>
          <p:cNvPicPr>
            <a:picLocks noGrp="1" noChangeAspect="1"/>
          </p:cNvPicPr>
          <p:nvPr>
            <p:ph idx="1"/>
          </p:nvPr>
        </p:nvPicPr>
        <p:blipFill>
          <a:blip r:embed="rId2"/>
          <a:stretch>
            <a:fillRect/>
          </a:stretch>
        </p:blipFill>
        <p:spPr>
          <a:xfrm>
            <a:off x="2734408" y="1042846"/>
            <a:ext cx="6409996" cy="4472931"/>
          </a:xfrm>
          <a:prstGeom prst="rect">
            <a:avLst/>
          </a:prstGeom>
        </p:spPr>
      </p:pic>
    </p:spTree>
    <p:extLst>
      <p:ext uri="{BB962C8B-B14F-4D97-AF65-F5344CB8AC3E}">
        <p14:creationId xmlns:p14="http://schemas.microsoft.com/office/powerpoint/2010/main" val="3054008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Internetsko bankarstvo</a:t>
            </a:r>
            <a:endParaRPr lang="hr-HR" dirty="0"/>
          </a:p>
        </p:txBody>
      </p:sp>
      <p:sp>
        <p:nvSpPr>
          <p:cNvPr id="3" name="Rezervirano mjesto sadržaja 2"/>
          <p:cNvSpPr>
            <a:spLocks noGrp="1"/>
          </p:cNvSpPr>
          <p:nvPr>
            <p:ph idx="1"/>
          </p:nvPr>
        </p:nvSpPr>
        <p:spPr/>
        <p:txBody>
          <a:bodyPr>
            <a:normAutofit/>
          </a:bodyPr>
          <a:lstStyle/>
          <a:p>
            <a:r>
              <a:rPr lang="hr-HR" sz="1200" dirty="0"/>
              <a:t>Internet bankarstvo, ponekad zvan on-line bankarstvo, plod je PC bankarstva. </a:t>
            </a:r>
            <a:endParaRPr lang="hr-HR" sz="1200" dirty="0" smtClean="0"/>
          </a:p>
          <a:p>
            <a:r>
              <a:rPr lang="hr-HR" sz="1200" dirty="0" smtClean="0"/>
              <a:t>Internet </a:t>
            </a:r>
            <a:r>
              <a:rPr lang="hr-HR" sz="1200" dirty="0"/>
              <a:t>bankarstvo koristi Internet kao kanal distribucije po kojem se vrši bankarska aktivnosti, kao na </a:t>
            </a:r>
            <a:r>
              <a:rPr lang="hr-HR" sz="1200" u="sng" dirty="0"/>
              <a:t>primjer, prijenos sredstava, plaćanje računa, pregledavanje i provjera stanja računa, plaćaju se stambeni krediti, te npr. vrši kupnja financijskih instrumenata</a:t>
            </a:r>
            <a:r>
              <a:rPr lang="hr-HR" sz="1200" dirty="0"/>
              <a:t>. </a:t>
            </a:r>
            <a:endParaRPr lang="hr-HR" sz="1200" dirty="0" smtClean="0"/>
          </a:p>
          <a:p>
            <a:r>
              <a:rPr lang="hr-HR" sz="1200" dirty="0" smtClean="0"/>
              <a:t>Kod </a:t>
            </a:r>
            <a:r>
              <a:rPr lang="hr-HR" sz="1200" dirty="0"/>
              <a:t>internet bankarstva klijent pristupa svojom računu iz preglednika/softvera kroz koji se pokreće Internet bankarstvo program koji se nalazi na serveru banke, a ne na </a:t>
            </a:r>
            <a:r>
              <a:rPr lang="hr-HR" sz="1200" dirty="0" err="1"/>
              <a:t>klijentovom</a:t>
            </a:r>
            <a:r>
              <a:rPr lang="hr-HR" sz="1200" dirty="0"/>
              <a:t> </a:t>
            </a:r>
            <a:r>
              <a:rPr lang="hr-HR" sz="1200" dirty="0" smtClean="0"/>
              <a:t>računalu.</a:t>
            </a:r>
            <a:endParaRPr lang="hr-HR" sz="1200" dirty="0"/>
          </a:p>
          <a:p>
            <a:r>
              <a:rPr lang="hr-HR" sz="1200" dirty="0" smtClean="0"/>
              <a:t>Da </a:t>
            </a:r>
            <a:r>
              <a:rPr lang="hr-HR" sz="1200" dirty="0"/>
              <a:t>bi korisnik pristupio korištenju </a:t>
            </a:r>
            <a:r>
              <a:rPr lang="hr-HR" sz="1200" b="1" dirty="0"/>
              <a:t>e-bankarstva</a:t>
            </a:r>
            <a:r>
              <a:rPr lang="hr-HR" sz="1200" dirty="0"/>
              <a:t> on treba ugovoriti uslugu sa bankom. </a:t>
            </a:r>
            <a:endParaRPr lang="hr-HR" sz="1200" dirty="0" smtClean="0"/>
          </a:p>
          <a:p>
            <a:r>
              <a:rPr lang="hr-HR" sz="1200" dirty="0" smtClean="0"/>
              <a:t>Banka </a:t>
            </a:r>
            <a:r>
              <a:rPr lang="hr-HR" sz="1200" dirty="0"/>
              <a:t>naplaćuje naknade za otvaranje računa te klijentu daje na korištenje </a:t>
            </a:r>
            <a:r>
              <a:rPr lang="hr-HR" sz="1200" dirty="0" err="1"/>
              <a:t>Token</a:t>
            </a:r>
            <a:r>
              <a:rPr lang="hr-HR" sz="1200" dirty="0"/>
              <a:t> uređaj. </a:t>
            </a:r>
            <a:endParaRPr lang="hr-HR" sz="1200" dirty="0" smtClean="0"/>
          </a:p>
          <a:p>
            <a:r>
              <a:rPr lang="hr-HR" sz="1200" dirty="0" smtClean="0"/>
              <a:t>Pomoću </a:t>
            </a:r>
            <a:r>
              <a:rPr lang="hr-HR" sz="1200" dirty="0" err="1"/>
              <a:t>Tokena</a:t>
            </a:r>
            <a:r>
              <a:rPr lang="hr-HR" sz="1200" dirty="0"/>
              <a:t>, koji ima svoj PIN, korisnik pristupa stranicama banke, te ima mogućnost obavljanja novčanih transakcija kao što su npr. plaćanje računa. </a:t>
            </a:r>
            <a:endParaRPr lang="hr-HR" sz="1200" dirty="0" smtClean="0"/>
          </a:p>
          <a:p>
            <a:r>
              <a:rPr lang="hr-HR" sz="1200" dirty="0" smtClean="0"/>
              <a:t>Kod </a:t>
            </a:r>
            <a:r>
              <a:rPr lang="hr-HR" sz="1200" dirty="0"/>
              <a:t>većine takvih transakcija trošak obrade je puno niži nego u poslovnici. Većina banaka, preko e-bankarstva, nude i usluge ugovaranja štednje, kupnju </a:t>
            </a:r>
            <a:r>
              <a:rPr lang="hr-HR" sz="1200" dirty="0" err="1"/>
              <a:t>udijela</a:t>
            </a:r>
            <a:r>
              <a:rPr lang="hr-HR" sz="1200" dirty="0"/>
              <a:t> u investicijskim korisnicima i slično.</a:t>
            </a:r>
            <a:r>
              <a:rPr lang="hr-HR" sz="1200" dirty="0" smtClean="0"/>
              <a:t/>
            </a:r>
            <a:br>
              <a:rPr lang="hr-HR" sz="1200" dirty="0" smtClean="0"/>
            </a:br>
            <a:r>
              <a:rPr lang="hr-HR" sz="1200" dirty="0"/>
              <a:t>Također postoje i 100% Internet banke (npr. </a:t>
            </a:r>
            <a:r>
              <a:rPr lang="hr-HR" sz="1200" dirty="0" err="1"/>
              <a:t>Telebank</a:t>
            </a:r>
            <a:r>
              <a:rPr lang="hr-HR" sz="1200" dirty="0"/>
              <a:t>, </a:t>
            </a:r>
            <a:r>
              <a:rPr lang="hr-HR" sz="1200" dirty="0" err="1"/>
              <a:t>Banknet</a:t>
            </a:r>
            <a:r>
              <a:rPr lang="hr-HR" sz="1200" dirty="0"/>
              <a:t>..)koje taj svoj software koriste kao jedini kanal distribucije prema </a:t>
            </a:r>
            <a:r>
              <a:rPr lang="hr-HR" sz="1200" dirty="0" smtClean="0"/>
              <a:t>korisnicima.</a:t>
            </a:r>
            <a:endParaRPr lang="hr-HR" sz="1200" dirty="0"/>
          </a:p>
          <a:p>
            <a:r>
              <a:rPr lang="hr-HR" sz="1200" dirty="0" smtClean="0"/>
              <a:t>Broj </a:t>
            </a:r>
            <a:r>
              <a:rPr lang="hr-HR" sz="1200" dirty="0"/>
              <a:t>banaka koje nude Internet bankarstvo je stalno u porastu tako da do danas skoro sve HR banke nude ovaj vid usluge, čija popularnost kod stanovništva stalno raste</a:t>
            </a:r>
            <a:r>
              <a:rPr lang="hr-HR" sz="1200" dirty="0" smtClean="0"/>
              <a:t>.</a:t>
            </a:r>
          </a:p>
          <a:p>
            <a:endParaRPr lang="hr-HR" sz="1200" dirty="0"/>
          </a:p>
        </p:txBody>
      </p:sp>
    </p:spTree>
    <p:extLst>
      <p:ext uri="{BB962C8B-B14F-4D97-AF65-F5344CB8AC3E}">
        <p14:creationId xmlns:p14="http://schemas.microsoft.com/office/powerpoint/2010/main" val="4081791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pl-PL" b="1" dirty="0"/>
              <a:t>Internet bankarstvo za građane</a:t>
            </a:r>
            <a:br>
              <a:rPr lang="pl-PL" b="1" dirty="0"/>
            </a:br>
            <a:r>
              <a:rPr lang="pl-PL" b="1" dirty="0"/>
              <a:t>E-banking</a:t>
            </a:r>
            <a:endParaRPr lang="hr-HR" dirty="0"/>
          </a:p>
        </p:txBody>
      </p:sp>
      <p:sp>
        <p:nvSpPr>
          <p:cNvPr id="3" name="Rezervirano mjesto sadržaja 2"/>
          <p:cNvSpPr>
            <a:spLocks noGrp="1"/>
          </p:cNvSpPr>
          <p:nvPr>
            <p:ph idx="1"/>
          </p:nvPr>
        </p:nvSpPr>
        <p:spPr/>
        <p:txBody>
          <a:bodyPr>
            <a:normAutofit lnSpcReduction="10000"/>
          </a:bodyPr>
          <a:lstStyle/>
          <a:p>
            <a:r>
              <a:rPr lang="hr-HR" dirty="0">
                <a:hlinkClick r:id="rId2"/>
              </a:rPr>
              <a:t>ZABA - Zagrebačka banka</a:t>
            </a:r>
            <a:r>
              <a:rPr lang="hr-HR" dirty="0"/>
              <a:t> e-</a:t>
            </a:r>
            <a:r>
              <a:rPr lang="hr-HR" dirty="0" err="1"/>
              <a:t>zaba</a:t>
            </a:r>
            <a:r>
              <a:rPr lang="hr-HR" dirty="0" smtClean="0"/>
              <a:t/>
            </a:r>
            <a:br>
              <a:rPr lang="hr-HR" dirty="0" smtClean="0"/>
            </a:br>
            <a:r>
              <a:rPr lang="hr-HR" dirty="0">
                <a:hlinkClick r:id="rId3"/>
              </a:rPr>
              <a:t>PBZ - Privredna banka Zagreb</a:t>
            </a:r>
            <a:r>
              <a:rPr lang="hr-HR" dirty="0"/>
              <a:t> pbz365</a:t>
            </a:r>
            <a:r>
              <a:rPr lang="hr-HR" dirty="0" smtClean="0"/>
              <a:t/>
            </a:r>
            <a:br>
              <a:rPr lang="hr-HR" dirty="0" smtClean="0"/>
            </a:br>
            <a:r>
              <a:rPr lang="hr-HR" dirty="0">
                <a:hlinkClick r:id="rId4"/>
              </a:rPr>
              <a:t>Erste - Erste &amp; </a:t>
            </a:r>
            <a:r>
              <a:rPr lang="hr-HR" dirty="0" err="1">
                <a:hlinkClick r:id="rId4"/>
              </a:rPr>
              <a:t>Steiermarkische</a:t>
            </a:r>
            <a:r>
              <a:rPr lang="hr-HR" dirty="0">
                <a:hlinkClick r:id="rId4"/>
              </a:rPr>
              <a:t> Bank </a:t>
            </a:r>
            <a:r>
              <a:rPr lang="hr-HR" dirty="0" err="1"/>
              <a:t>netbanking</a:t>
            </a:r>
            <a:r>
              <a:rPr lang="hr-HR" dirty="0" smtClean="0"/>
              <a:t/>
            </a:r>
            <a:br>
              <a:rPr lang="hr-HR" dirty="0" smtClean="0"/>
            </a:br>
            <a:r>
              <a:rPr lang="hr-HR" dirty="0">
                <a:hlinkClick r:id="rId5"/>
              </a:rPr>
              <a:t>RBA - Raiffeisen Bank </a:t>
            </a:r>
            <a:r>
              <a:rPr lang="hr-HR" dirty="0" err="1">
                <a:hlinkClick r:id="rId5"/>
              </a:rPr>
              <a:t>Austria</a:t>
            </a:r>
            <a:r>
              <a:rPr lang="hr-HR" dirty="0"/>
              <a:t> </a:t>
            </a:r>
            <a:r>
              <a:rPr lang="hr-HR" dirty="0" err="1"/>
              <a:t>iDirekt</a:t>
            </a:r>
            <a:r>
              <a:rPr lang="hr-HR" dirty="0" smtClean="0"/>
              <a:t/>
            </a:r>
            <a:br>
              <a:rPr lang="hr-HR" dirty="0" smtClean="0"/>
            </a:br>
            <a:r>
              <a:rPr lang="hr-HR" dirty="0" err="1">
                <a:hlinkClick r:id="rId6"/>
              </a:rPr>
              <a:t>Addiko</a:t>
            </a:r>
            <a:r>
              <a:rPr lang="hr-HR" dirty="0">
                <a:hlinkClick r:id="rId6"/>
              </a:rPr>
              <a:t> banka</a:t>
            </a:r>
            <a:r>
              <a:rPr lang="hr-HR" dirty="0"/>
              <a:t> </a:t>
            </a:r>
            <a:r>
              <a:rPr lang="hr-HR" dirty="0" err="1"/>
              <a:t>Addiko</a:t>
            </a:r>
            <a:r>
              <a:rPr lang="hr-HR" dirty="0"/>
              <a:t> </a:t>
            </a:r>
            <a:r>
              <a:rPr lang="hr-HR" dirty="0" err="1"/>
              <a:t>Ebank</a:t>
            </a:r>
            <a:r>
              <a:rPr lang="hr-HR" dirty="0"/>
              <a:t> </a:t>
            </a:r>
            <a:r>
              <a:rPr lang="hr-HR" dirty="0" smtClean="0"/>
              <a:t/>
            </a:r>
            <a:br>
              <a:rPr lang="hr-HR" dirty="0" smtClean="0"/>
            </a:br>
            <a:r>
              <a:rPr lang="hr-HR" dirty="0">
                <a:hlinkClick r:id="rId7"/>
              </a:rPr>
              <a:t>OTP banka</a:t>
            </a:r>
            <a:r>
              <a:rPr lang="hr-HR" dirty="0"/>
              <a:t> </a:t>
            </a:r>
            <a:r>
              <a:rPr lang="hr-HR" dirty="0" err="1"/>
              <a:t>OTPdirekt</a:t>
            </a:r>
            <a:r>
              <a:rPr lang="hr-HR" dirty="0"/>
              <a:t>,  </a:t>
            </a:r>
            <a:r>
              <a:rPr lang="hr-HR" dirty="0" err="1"/>
              <a:t>eLement</a:t>
            </a:r>
            <a:r>
              <a:rPr lang="hr-HR" dirty="0"/>
              <a:t>@</a:t>
            </a:r>
            <a:r>
              <a:rPr lang="hr-HR" dirty="0" smtClean="0"/>
              <a:t/>
            </a:r>
            <a:br>
              <a:rPr lang="hr-HR" dirty="0" smtClean="0"/>
            </a:br>
            <a:r>
              <a:rPr lang="hr-HR" dirty="0" err="1">
                <a:hlinkClick r:id="rId8"/>
              </a:rPr>
              <a:t>Sberbank</a:t>
            </a:r>
            <a:r>
              <a:rPr lang="hr-HR" dirty="0"/>
              <a:t> </a:t>
            </a:r>
            <a:r>
              <a:rPr lang="hr-HR" dirty="0" err="1"/>
              <a:t>Sberbank@home</a:t>
            </a:r>
            <a:r>
              <a:rPr lang="hr-HR" dirty="0" smtClean="0"/>
              <a:t/>
            </a:r>
            <a:br>
              <a:rPr lang="hr-HR" dirty="0" smtClean="0"/>
            </a:br>
            <a:r>
              <a:rPr lang="hr-HR" dirty="0">
                <a:hlinkClick r:id="rId9"/>
              </a:rPr>
              <a:t>POBA - Podravska banka</a:t>
            </a:r>
            <a:r>
              <a:rPr lang="hr-HR" dirty="0"/>
              <a:t> </a:t>
            </a:r>
            <a:r>
              <a:rPr lang="hr-HR" dirty="0" err="1"/>
              <a:t>POBAklik</a:t>
            </a:r>
            <a:r>
              <a:rPr lang="hr-HR" dirty="0" smtClean="0"/>
              <a:t/>
            </a:r>
            <a:br>
              <a:rPr lang="hr-HR" dirty="0" smtClean="0"/>
            </a:br>
            <a:r>
              <a:rPr lang="hr-HR" dirty="0">
                <a:hlinkClick r:id="rId10"/>
              </a:rPr>
              <a:t>KABA - Karlovačka banka</a:t>
            </a:r>
            <a:r>
              <a:rPr lang="hr-HR" dirty="0"/>
              <a:t> e-</a:t>
            </a:r>
            <a:r>
              <a:rPr lang="hr-HR" dirty="0" err="1"/>
              <a:t>Kaba</a:t>
            </a:r>
            <a:r>
              <a:rPr lang="hr-HR" dirty="0" smtClean="0"/>
              <a:t/>
            </a:r>
            <a:br>
              <a:rPr lang="hr-HR" dirty="0" smtClean="0"/>
            </a:br>
            <a:r>
              <a:rPr lang="hr-HR" dirty="0">
                <a:hlinkClick r:id="rId11"/>
              </a:rPr>
              <a:t>HPB - Hrvatska Poštanska Banka</a:t>
            </a:r>
            <a:r>
              <a:rPr lang="hr-HR" dirty="0"/>
              <a:t> HPB </a:t>
            </a:r>
            <a:r>
              <a:rPr lang="hr-HR" dirty="0" err="1"/>
              <a:t>ebanka</a:t>
            </a:r>
            <a:r>
              <a:rPr lang="hr-HR" dirty="0"/>
              <a:t> Internet bankarstvo</a:t>
            </a:r>
            <a:r>
              <a:rPr lang="hr-HR" dirty="0" smtClean="0"/>
              <a:t/>
            </a:r>
            <a:br>
              <a:rPr lang="hr-HR" dirty="0" smtClean="0"/>
            </a:br>
            <a:r>
              <a:rPr lang="hr-HR" dirty="0">
                <a:hlinkClick r:id="rId12"/>
              </a:rPr>
              <a:t>Banka Kovanica</a:t>
            </a:r>
            <a:r>
              <a:rPr lang="hr-HR" dirty="0"/>
              <a:t> </a:t>
            </a:r>
            <a:r>
              <a:rPr lang="hr-HR" dirty="0" err="1"/>
              <a:t>Konet</a:t>
            </a:r>
            <a:endParaRPr lang="hr-HR" dirty="0"/>
          </a:p>
        </p:txBody>
      </p:sp>
    </p:spTree>
    <p:extLst>
      <p:ext uri="{BB962C8B-B14F-4D97-AF65-F5344CB8AC3E}">
        <p14:creationId xmlns:p14="http://schemas.microsoft.com/office/powerpoint/2010/main" val="1545967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Preduvjeti za korištenje</a:t>
            </a:r>
            <a:endParaRPr lang="hr-HR" dirty="0"/>
          </a:p>
        </p:txBody>
      </p:sp>
      <p:sp>
        <p:nvSpPr>
          <p:cNvPr id="3" name="Rezervirano mjesto sadržaja 2"/>
          <p:cNvSpPr>
            <a:spLocks noGrp="1"/>
          </p:cNvSpPr>
          <p:nvPr>
            <p:ph idx="1"/>
          </p:nvPr>
        </p:nvSpPr>
        <p:spPr/>
        <p:txBody>
          <a:bodyPr>
            <a:normAutofit fontScale="92500" lnSpcReduction="10000"/>
          </a:bodyPr>
          <a:lstStyle/>
          <a:p>
            <a:r>
              <a:rPr lang="hr-HR" dirty="0" smtClean="0"/>
              <a:t>Preduvjeti za banku </a:t>
            </a:r>
          </a:p>
          <a:p>
            <a:pPr lvl="1"/>
            <a:r>
              <a:rPr lang="hr-HR" dirty="0" smtClean="0"/>
              <a:t>Postojanje Internet veze, računala poslužitelja i programa web poslužitelja (banka može iznajmiti usluge poslužitelja – </a:t>
            </a:r>
            <a:r>
              <a:rPr lang="hr-HR" dirty="0" err="1" smtClean="0"/>
              <a:t>ebankarstvo</a:t>
            </a:r>
            <a:r>
              <a:rPr lang="hr-HR" dirty="0" smtClean="0"/>
              <a:t> „u oblaku”)</a:t>
            </a:r>
          </a:p>
          <a:p>
            <a:pPr lvl="1"/>
            <a:r>
              <a:rPr lang="hr-HR" dirty="0"/>
              <a:t>¸</a:t>
            </a:r>
            <a:r>
              <a:rPr lang="hr-HR" dirty="0" smtClean="0"/>
              <a:t>Postojanje odgovarajućih programskih web aplikacija </a:t>
            </a:r>
          </a:p>
          <a:p>
            <a:pPr lvl="1"/>
            <a:r>
              <a:rPr lang="hr-HR" dirty="0" smtClean="0"/>
              <a:t>Pridržavanje odgovarajućih sigurnosnih protokola i certifikata, te zakonskih propisa o e-dokumentima i e-potpisu </a:t>
            </a:r>
          </a:p>
          <a:p>
            <a:r>
              <a:rPr lang="hr-HR" dirty="0" smtClean="0"/>
              <a:t>Preduvjeti za klijenta </a:t>
            </a:r>
          </a:p>
          <a:p>
            <a:pPr lvl="1"/>
            <a:r>
              <a:rPr lang="hr-HR" dirty="0" smtClean="0"/>
              <a:t>Kako bi klijent banke mogao koristiti usluge online bankarstva, uobičajeno je da: </a:t>
            </a:r>
          </a:p>
          <a:p>
            <a:pPr lvl="2"/>
            <a:r>
              <a:rPr lang="hr-HR" dirty="0" smtClean="0"/>
              <a:t>potpiše ugovor s bankom u kojem se dogovara mjesečna naknada, </a:t>
            </a:r>
          </a:p>
          <a:p>
            <a:pPr lvl="2"/>
            <a:r>
              <a:rPr lang="hr-HR" dirty="0" smtClean="0"/>
              <a:t> klijent dobiva svoj korisnički račun i PIN broj (ili uređaj kojim se generira PIN broj iz sigurnosnih razloga), čime mu je omogućen pristup uslugama online bankarstva te banke</a:t>
            </a:r>
            <a:endParaRPr lang="hr-HR" dirty="0"/>
          </a:p>
        </p:txBody>
      </p:sp>
    </p:spTree>
    <p:extLst>
      <p:ext uri="{BB962C8B-B14F-4D97-AF65-F5344CB8AC3E}">
        <p14:creationId xmlns:p14="http://schemas.microsoft.com/office/powerpoint/2010/main" val="396876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Mobilno bankarstvo</a:t>
            </a:r>
            <a:endParaRPr lang="hr-HR" dirty="0"/>
          </a:p>
        </p:txBody>
      </p:sp>
      <p:sp>
        <p:nvSpPr>
          <p:cNvPr id="3" name="Rezervirano mjesto sadržaja 2"/>
          <p:cNvSpPr>
            <a:spLocks noGrp="1"/>
          </p:cNvSpPr>
          <p:nvPr>
            <p:ph idx="1"/>
          </p:nvPr>
        </p:nvSpPr>
        <p:spPr/>
        <p:txBody>
          <a:bodyPr>
            <a:normAutofit fontScale="47500" lnSpcReduction="20000"/>
          </a:bodyPr>
          <a:lstStyle/>
          <a:p>
            <a:r>
              <a:rPr lang="hr-HR" dirty="0" smtClean="0"/>
              <a:t>Mobilno </a:t>
            </a:r>
            <a:r>
              <a:rPr lang="hr-HR" dirty="0"/>
              <a:t>bankarstvo odnosi se na korištenje pametnog telefona za obavljanje </a:t>
            </a:r>
            <a:r>
              <a:rPr lang="hr-HR" b="1" dirty="0"/>
              <a:t>internetskog bankarstva</a:t>
            </a:r>
            <a:r>
              <a:rPr lang="hr-HR" dirty="0"/>
              <a:t>. </a:t>
            </a:r>
            <a:endParaRPr lang="hr-HR" dirty="0" smtClean="0"/>
          </a:p>
          <a:p>
            <a:r>
              <a:rPr lang="hr-HR" dirty="0" smtClean="0"/>
              <a:t>Funkcionalnosti </a:t>
            </a:r>
            <a:r>
              <a:rPr lang="hr-HR" dirty="0"/>
              <a:t>uključuju praćenja stanja računa, prijenosa sredstava između računa, plaćanja računa, lociranje bankomata ili pak ugovaranje štednje.</a:t>
            </a:r>
          </a:p>
          <a:p>
            <a:r>
              <a:rPr lang="hr-HR" b="1" dirty="0"/>
              <a:t>Vrste mobilnog bankarstva</a:t>
            </a:r>
            <a:r>
              <a:rPr lang="hr-HR" dirty="0"/>
              <a:t/>
            </a:r>
            <a:br>
              <a:rPr lang="hr-HR" dirty="0"/>
            </a:br>
            <a:r>
              <a:rPr lang="hr-HR" dirty="0"/>
              <a:t>Mobilno bankarstvo dijeli se u 3 pod-grupe prema načinu kako se odvija. Od najjednostavnijeg do standardnog rješenja (aplikacije) to su: SMS poruke ; mobilni web; ili aplikacija iPhone ili Android uređaje</a:t>
            </a:r>
          </a:p>
          <a:p>
            <a:r>
              <a:rPr lang="hr-HR" dirty="0"/>
              <a:t>SMS mobilno bankarstvo je najjednostavnija solucija. Ono omogućuje korisniku da putem SMS poruke prebaci sredstva ili pristupi računu. Terminologija slanja teksta razlikuje se od banke do banke, ali cjelokupna je funkcija općenito ista. SMS mobilno bankarstvo kao usluga je u padu te se sve manje koristi.</a:t>
            </a:r>
          </a:p>
          <a:p>
            <a:r>
              <a:rPr lang="hr-HR" dirty="0"/>
              <a:t>Mobilni web je druga opcija mobilnog bankarstva. Jako je slična kao i pristup internetu putem stolnog računala. Ova opcija omogućuje provjeru stanja, plaćanje računa i prijenos računa jednostavnom prijavom na korisnički račun putem mobilnog web-preglednika.</a:t>
            </a:r>
          </a:p>
          <a:p>
            <a:r>
              <a:rPr lang="hr-HR" dirty="0"/>
              <a:t>Aplikacije mobilnog bankarstva za Android, iPhone i </a:t>
            </a:r>
            <a:r>
              <a:rPr lang="hr-HR" dirty="0" err="1"/>
              <a:t>Blackberry</a:t>
            </a:r>
            <a:r>
              <a:rPr lang="hr-HR" dirty="0"/>
              <a:t> povezuju korisnika izravno s bankovnim poslužiteljem radi potpune bankarske funkcionalnosti bez potrebe za kretanjem putem web-preglednika za mobilne uređaje. Te se aplikacije mogu preuzeti ili putem web stranice banke ili putem </a:t>
            </a:r>
            <a:r>
              <a:rPr lang="hr-HR" dirty="0" err="1"/>
              <a:t>Play</a:t>
            </a:r>
            <a:r>
              <a:rPr lang="hr-HR" dirty="0"/>
              <a:t> trgovine</a:t>
            </a:r>
            <a:r>
              <a:rPr lang="hr-HR" dirty="0" smtClean="0"/>
              <a:t>.</a:t>
            </a:r>
          </a:p>
          <a:p>
            <a:r>
              <a:rPr lang="hr-HR" b="1" dirty="0"/>
              <a:t>Zašto je mobilno bankarstvo važno?</a:t>
            </a:r>
            <a:endParaRPr lang="hr-HR" dirty="0"/>
          </a:p>
          <a:p>
            <a:r>
              <a:rPr lang="hr-HR" dirty="0"/>
              <a:t>Za potrošače je mobilno bankarstvo sjajan način učinkovitog upravljanja osobnim financijama u pokretu.  Za vlasnike malih i srednjih poduzeća mobilno bankarstvo oslobađa dragocjeno vrijeme.</a:t>
            </a:r>
          </a:p>
          <a:p>
            <a:r>
              <a:rPr lang="hr-HR" dirty="0"/>
              <a:t>Za banke je mobilno bankarstvo sjajna prilika za istovremeno povezivanje novih klijenata uz istovremeno smanjivanje operativnih troškova vezanih uz poslovnice.</a:t>
            </a:r>
          </a:p>
          <a:p>
            <a:r>
              <a:rPr lang="hr-HR" dirty="0"/>
              <a:t>Potrošači također trebaju biti svjesni da mobilno bankarstvo izaziva problem vezane uz krađu identiteta. Iako je prijenos podataka šifriran preko sigurne mreže, hakeri su uvijek u potrazi za načinima pristupa tim informacijama. Potrebna je visoka pažnja kada se oslanjate na mobilno bankarstvo, uključujući pomno nadgledanje vaših bankovnih računa, kao i osiguranje odgovarajuće zaštite u slučaju gubitka ili krađe vašeg mobilnog telefona.</a:t>
            </a:r>
          </a:p>
          <a:p>
            <a:endParaRPr lang="hr-HR" dirty="0"/>
          </a:p>
          <a:p>
            <a:endParaRPr lang="hr-HR" dirty="0"/>
          </a:p>
        </p:txBody>
      </p:sp>
    </p:spTree>
    <p:extLst>
      <p:ext uri="{BB962C8B-B14F-4D97-AF65-F5344CB8AC3E}">
        <p14:creationId xmlns:p14="http://schemas.microsoft.com/office/powerpoint/2010/main" val="3006219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err="1"/>
              <a:t>T</a:t>
            </a:r>
            <a:r>
              <a:rPr lang="hr-HR" dirty="0" err="1" smtClean="0"/>
              <a:t>oken</a:t>
            </a:r>
            <a:endParaRPr lang="hr-HR" dirty="0"/>
          </a:p>
        </p:txBody>
      </p:sp>
      <p:sp>
        <p:nvSpPr>
          <p:cNvPr id="3" name="Rezervirano mjesto sadržaja 2"/>
          <p:cNvSpPr>
            <a:spLocks noGrp="1"/>
          </p:cNvSpPr>
          <p:nvPr>
            <p:ph idx="1"/>
          </p:nvPr>
        </p:nvSpPr>
        <p:spPr/>
        <p:txBody>
          <a:bodyPr>
            <a:normAutofit fontScale="70000" lnSpcReduction="20000"/>
          </a:bodyPr>
          <a:lstStyle/>
          <a:p>
            <a:r>
              <a:rPr lang="hr-HR" dirty="0" smtClean="0"/>
              <a:t>uređaj </a:t>
            </a:r>
            <a:r>
              <a:rPr lang="hr-HR" dirty="0"/>
              <a:t>nalik džepnom kalkulatoru. Jedan se takav uređaj ustupa klijentu na privremeno korištenje prilikom registracije za uslugu Internet bankarstva. Prilikom odjave usluge klijent je dužan vratiti uređaj u podružnici u kojoj ga je zaprimio.</a:t>
            </a:r>
          </a:p>
          <a:p>
            <a:r>
              <a:rPr lang="hr-HR" dirty="0"/>
              <a:t>Numeričke tipke na </a:t>
            </a:r>
            <a:r>
              <a:rPr lang="hr-HR" dirty="0" err="1"/>
              <a:t>tokenu</a:t>
            </a:r>
            <a:r>
              <a:rPr lang="hr-HR" dirty="0"/>
              <a:t> omogućavaju korisniku unos PIN-a (Personal </a:t>
            </a:r>
            <a:r>
              <a:rPr lang="hr-HR" dirty="0" err="1"/>
              <a:t>Identification</a:t>
            </a:r>
            <a:r>
              <a:rPr lang="hr-HR" dirty="0"/>
              <a:t> </a:t>
            </a:r>
            <a:r>
              <a:rPr lang="hr-HR" dirty="0" err="1"/>
              <a:t>Number</a:t>
            </a:r>
            <a:r>
              <a:rPr lang="hr-HR" dirty="0"/>
              <a:t>) koji je nužan za uspješnu autorizaciju kod samog </a:t>
            </a:r>
            <a:r>
              <a:rPr lang="hr-HR" dirty="0" err="1"/>
              <a:t>tokena</a:t>
            </a:r>
            <a:r>
              <a:rPr lang="hr-HR" dirty="0"/>
              <a:t>. </a:t>
            </a:r>
            <a:endParaRPr lang="hr-HR" dirty="0" smtClean="0"/>
          </a:p>
          <a:p>
            <a:r>
              <a:rPr lang="hr-HR" b="1" dirty="0" smtClean="0"/>
              <a:t>PIN</a:t>
            </a:r>
            <a:r>
              <a:rPr lang="hr-HR" dirty="0"/>
              <a:t> je broj od četiri do osam znamenaka kojeg korisniku ustupa banka. Nakon prve autorizacije korisnik ima mogućnost promijeniti PIN za otključavanje uređaja. Nakon autorizacije </a:t>
            </a:r>
            <a:r>
              <a:rPr lang="hr-HR" dirty="0" err="1"/>
              <a:t>token</a:t>
            </a:r>
            <a:r>
              <a:rPr lang="hr-HR" dirty="0"/>
              <a:t> generira niz brojeva koji se zajedno sa serijskim brojem </a:t>
            </a:r>
            <a:r>
              <a:rPr lang="hr-HR" dirty="0" err="1"/>
              <a:t>tokena</a:t>
            </a:r>
            <a:r>
              <a:rPr lang="hr-HR" dirty="0"/>
              <a:t> mora unijeti u aplikaciju. Serijski broj svakog </a:t>
            </a:r>
            <a:r>
              <a:rPr lang="hr-HR" dirty="0" err="1"/>
              <a:t>tokena</a:t>
            </a:r>
            <a:r>
              <a:rPr lang="hr-HR" dirty="0"/>
              <a:t> je jedinstven i sačinjava dio kriptografskog ključa koji omogućuje generiranje dinamičkog koda za pristup mreži.</a:t>
            </a:r>
          </a:p>
          <a:p>
            <a:r>
              <a:rPr lang="hr-HR" dirty="0"/>
              <a:t>Pri autorizaciji i validaciji podataka poslužitelj generira numeričku vrijednost sačinjenu od šest znamenaka. Te se znamenke dobiju iz datuma, vremena izvođenja transakcije i same novčane vrijednosti transakcije. </a:t>
            </a:r>
            <a:endParaRPr lang="hr-HR" dirty="0" smtClean="0"/>
          </a:p>
          <a:p>
            <a:r>
              <a:rPr lang="hr-HR" dirty="0" smtClean="0"/>
              <a:t>Da </a:t>
            </a:r>
            <a:r>
              <a:rPr lang="hr-HR" dirty="0"/>
              <a:t>bi se uspješno provela transakcija, klijent mora utipkati dobiveni broj u </a:t>
            </a:r>
            <a:r>
              <a:rPr lang="hr-HR" dirty="0" err="1"/>
              <a:t>token</a:t>
            </a:r>
            <a:r>
              <a:rPr lang="hr-HR" dirty="0"/>
              <a:t> koji nakon toga generira novi broj koji se također sastoji od šest znamenaka i valjan je samo za izvođenje trenutne transakcije. Broj kojeg </a:t>
            </a:r>
            <a:r>
              <a:rPr lang="hr-HR" dirty="0" err="1"/>
              <a:t>token</a:t>
            </a:r>
            <a:r>
              <a:rPr lang="hr-HR" dirty="0"/>
              <a:t> generira za jednokratnu je uporabu, odnosno ne postoji mogućnost ponavljanja generiranog niza. </a:t>
            </a:r>
            <a:endParaRPr lang="hr-HR" dirty="0" smtClean="0"/>
          </a:p>
          <a:p>
            <a:r>
              <a:rPr lang="hr-HR" dirty="0" smtClean="0"/>
              <a:t>Klijent </a:t>
            </a:r>
            <a:r>
              <a:rPr lang="hr-HR" dirty="0"/>
              <a:t>ima na raspolaganju određeni vremenski period u kojem mora unijeti generirani niz. Taj period traje od 30 do 60 sekundi nakon čega se </a:t>
            </a:r>
            <a:r>
              <a:rPr lang="hr-HR" dirty="0" err="1"/>
              <a:t>token</a:t>
            </a:r>
            <a:r>
              <a:rPr lang="hr-HR" dirty="0"/>
              <a:t> automatski isključuje.</a:t>
            </a:r>
          </a:p>
          <a:p>
            <a:endParaRPr lang="hr-HR" dirty="0"/>
          </a:p>
        </p:txBody>
      </p:sp>
    </p:spTree>
    <p:extLst>
      <p:ext uri="{BB962C8B-B14F-4D97-AF65-F5344CB8AC3E}">
        <p14:creationId xmlns:p14="http://schemas.microsoft.com/office/powerpoint/2010/main" val="2571844369"/>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TM10001106[[fn=Značka]]</Template>
  <TotalTime>20</TotalTime>
  <Words>665</Words>
  <Application>Microsoft Office PowerPoint</Application>
  <PresentationFormat>Široki zaslon</PresentationFormat>
  <Paragraphs>60</Paragraphs>
  <Slides>12</Slides>
  <Notes>0</Notes>
  <HiddenSlides>0</HiddenSlides>
  <MMClips>0</MMClips>
  <ScaleCrop>false</ScaleCrop>
  <HeadingPairs>
    <vt:vector size="6" baseType="variant">
      <vt:variant>
        <vt:lpstr>Korišteni fontovi</vt:lpstr>
      </vt:variant>
      <vt:variant>
        <vt:i4>3</vt:i4>
      </vt:variant>
      <vt:variant>
        <vt:lpstr>Tema</vt:lpstr>
      </vt:variant>
      <vt:variant>
        <vt:i4>1</vt:i4>
      </vt:variant>
      <vt:variant>
        <vt:lpstr>Naslovi slajdova</vt:lpstr>
      </vt:variant>
      <vt:variant>
        <vt:i4>12</vt:i4>
      </vt:variant>
    </vt:vector>
  </HeadingPairs>
  <TitlesOfParts>
    <vt:vector size="16" baseType="lpstr">
      <vt:lpstr>Arial</vt:lpstr>
      <vt:lpstr>Gill Sans MT</vt:lpstr>
      <vt:lpstr>Impact</vt:lpstr>
      <vt:lpstr>Badge</vt:lpstr>
      <vt:lpstr>Elektroničko, internetsko i mobilno bankarstvo</vt:lpstr>
      <vt:lpstr>Elektroničko bankarstvo</vt:lpstr>
      <vt:lpstr>Važno!</vt:lpstr>
      <vt:lpstr>PowerPoint prezentacija</vt:lpstr>
      <vt:lpstr>Internetsko bankarstvo</vt:lpstr>
      <vt:lpstr>Internet bankarstvo za građane E-banking</vt:lpstr>
      <vt:lpstr>Preduvjeti za korištenje</vt:lpstr>
      <vt:lpstr>Mobilno bankarstvo</vt:lpstr>
      <vt:lpstr>Token</vt:lpstr>
      <vt:lpstr>TAN</vt:lpstr>
      <vt:lpstr>SMART KARTICA</vt:lpstr>
      <vt:lpstr>Korisni linkovi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Elektroničko, internetsko i mobilno bankarstvo</dc:title>
  <dc:creator>Ravnatelj</dc:creator>
  <cp:lastModifiedBy>Ravnatelj</cp:lastModifiedBy>
  <cp:revision>3</cp:revision>
  <dcterms:created xsi:type="dcterms:W3CDTF">2021-04-13T11:43:48Z</dcterms:created>
  <dcterms:modified xsi:type="dcterms:W3CDTF">2021-04-13T12:04:21Z</dcterms:modified>
</cp:coreProperties>
</file>