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A7C6"/>
    <a:srgbClr val="BAD9DD"/>
    <a:srgbClr val="B3CDE4"/>
    <a:srgbClr val="8999AA"/>
    <a:srgbClr val="1D89A3"/>
    <a:srgbClr val="BCD4E1"/>
    <a:srgbClr val="AECED4"/>
    <a:srgbClr val="BAD2E0"/>
    <a:srgbClr val="91AFBF"/>
    <a:srgbClr val="B8D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ijetli stil 3 - Isticanj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Tamni stil 2 - Isticanje 3/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8452" autoAdjust="0"/>
  </p:normalViewPr>
  <p:slideViewPr>
    <p:cSldViewPr snapToGrid="0">
      <p:cViewPr varScale="1">
        <p:scale>
          <a:sx n="71" d="100"/>
          <a:sy n="71" d="100"/>
        </p:scale>
        <p:origin x="6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A99EE-2787-446D-B961-D713069C3A4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3D16BE4-17A2-44C1-8B34-834FDE8BE260}">
      <dgm:prSet phldrT="[Tekst]"/>
      <dgm:spPr/>
      <dgm:t>
        <a:bodyPr/>
        <a:lstStyle/>
        <a:p>
          <a:r>
            <a:rPr lang="hr-HR" dirty="0" smtClean="0"/>
            <a:t>MARKETING MIX</a:t>
          </a:r>
          <a:endParaRPr lang="hr-HR" dirty="0"/>
        </a:p>
      </dgm:t>
    </dgm:pt>
    <dgm:pt modelId="{E3F9DE8D-7DF1-46D9-8A10-ECB1ED86AF99}" type="parTrans" cxnId="{AE97C0E1-93F5-4244-BB09-62AE6DC00187}">
      <dgm:prSet/>
      <dgm:spPr/>
      <dgm:t>
        <a:bodyPr/>
        <a:lstStyle/>
        <a:p>
          <a:endParaRPr lang="hr-HR"/>
        </a:p>
      </dgm:t>
    </dgm:pt>
    <dgm:pt modelId="{A485B46E-CDB0-4863-8426-4C50F4D5EFED}" type="sibTrans" cxnId="{AE97C0E1-93F5-4244-BB09-62AE6DC00187}">
      <dgm:prSet/>
      <dgm:spPr/>
      <dgm:t>
        <a:bodyPr/>
        <a:lstStyle/>
        <a:p>
          <a:endParaRPr lang="hr-HR"/>
        </a:p>
      </dgm:t>
    </dgm:pt>
    <dgm:pt modelId="{F7A90BBC-19BB-48C0-BEE7-E456218750C2}">
      <dgm:prSet phldrT="[Tekst]"/>
      <dgm:spPr/>
      <dgm:t>
        <a:bodyPr/>
        <a:lstStyle/>
        <a:p>
          <a:r>
            <a:rPr lang="hr-HR" dirty="0" smtClean="0"/>
            <a:t>PROIZVOD</a:t>
          </a:r>
          <a:endParaRPr lang="hr-HR" dirty="0"/>
        </a:p>
      </dgm:t>
    </dgm:pt>
    <dgm:pt modelId="{24274846-6F26-4EA5-AD25-530163A6BC6F}" type="parTrans" cxnId="{21C08471-86A7-438B-84E3-D45439103EA4}">
      <dgm:prSet/>
      <dgm:spPr/>
      <dgm:t>
        <a:bodyPr/>
        <a:lstStyle/>
        <a:p>
          <a:endParaRPr lang="hr-HR"/>
        </a:p>
      </dgm:t>
    </dgm:pt>
    <dgm:pt modelId="{2B0F0F11-6663-4A9E-815C-4C5119C008B3}" type="sibTrans" cxnId="{21C08471-86A7-438B-84E3-D45439103EA4}">
      <dgm:prSet/>
      <dgm:spPr/>
      <dgm:t>
        <a:bodyPr/>
        <a:lstStyle/>
        <a:p>
          <a:endParaRPr lang="hr-HR"/>
        </a:p>
      </dgm:t>
    </dgm:pt>
    <dgm:pt modelId="{764DA0BE-AFA3-44BE-B4C8-0DB48167F4D2}">
      <dgm:prSet phldrT="[Tekst]"/>
      <dgm:spPr/>
      <dgm:t>
        <a:bodyPr/>
        <a:lstStyle/>
        <a:p>
          <a:r>
            <a:rPr lang="hr-HR" dirty="0" smtClean="0"/>
            <a:t>CIJENA</a:t>
          </a:r>
          <a:endParaRPr lang="hr-HR" dirty="0"/>
        </a:p>
      </dgm:t>
    </dgm:pt>
    <dgm:pt modelId="{EE4A51D4-E34C-4BCD-9F8B-5F571C4A2481}" type="parTrans" cxnId="{B42296E6-3295-4070-9B42-70980B807FD2}">
      <dgm:prSet/>
      <dgm:spPr/>
      <dgm:t>
        <a:bodyPr/>
        <a:lstStyle/>
        <a:p>
          <a:endParaRPr lang="hr-HR"/>
        </a:p>
      </dgm:t>
    </dgm:pt>
    <dgm:pt modelId="{C88DA4EE-9EE2-44CD-AC92-87B8C1B599FD}" type="sibTrans" cxnId="{B42296E6-3295-4070-9B42-70980B807FD2}">
      <dgm:prSet/>
      <dgm:spPr/>
      <dgm:t>
        <a:bodyPr/>
        <a:lstStyle/>
        <a:p>
          <a:endParaRPr lang="hr-HR"/>
        </a:p>
      </dgm:t>
    </dgm:pt>
    <dgm:pt modelId="{EA50E82D-3A2E-46CC-B4CC-E46BA350645C}">
      <dgm:prSet phldrT="[Tekst]"/>
      <dgm:spPr/>
      <dgm:t>
        <a:bodyPr/>
        <a:lstStyle/>
        <a:p>
          <a:r>
            <a:rPr lang="hr-HR" dirty="0" smtClean="0"/>
            <a:t>PROMOCIJA</a:t>
          </a:r>
          <a:endParaRPr lang="hr-HR" dirty="0"/>
        </a:p>
      </dgm:t>
    </dgm:pt>
    <dgm:pt modelId="{949217BE-4EF7-4697-B70E-15F25838AF03}" type="parTrans" cxnId="{60C19391-3BB0-4D96-AB16-FED11F8314E5}">
      <dgm:prSet/>
      <dgm:spPr/>
      <dgm:t>
        <a:bodyPr/>
        <a:lstStyle/>
        <a:p>
          <a:endParaRPr lang="hr-HR"/>
        </a:p>
      </dgm:t>
    </dgm:pt>
    <dgm:pt modelId="{260C3989-790C-4C7D-B346-0D0CE0664CB0}" type="sibTrans" cxnId="{60C19391-3BB0-4D96-AB16-FED11F8314E5}">
      <dgm:prSet/>
      <dgm:spPr/>
      <dgm:t>
        <a:bodyPr/>
        <a:lstStyle/>
        <a:p>
          <a:endParaRPr lang="hr-HR"/>
        </a:p>
      </dgm:t>
    </dgm:pt>
    <dgm:pt modelId="{18CFD627-724E-4F09-82DD-FCE741CE2381}">
      <dgm:prSet phldrT="[Tekst]"/>
      <dgm:spPr/>
      <dgm:t>
        <a:bodyPr/>
        <a:lstStyle/>
        <a:p>
          <a:r>
            <a:rPr lang="hr-HR" dirty="0" smtClean="0"/>
            <a:t>DISTRIBUCIJA</a:t>
          </a:r>
          <a:endParaRPr lang="hr-HR" dirty="0"/>
        </a:p>
      </dgm:t>
    </dgm:pt>
    <dgm:pt modelId="{7751C2B7-572C-4839-B274-131CDF184460}" type="parTrans" cxnId="{17DFFCC3-0850-45EF-932C-186ED7E54552}">
      <dgm:prSet/>
      <dgm:spPr/>
      <dgm:t>
        <a:bodyPr/>
        <a:lstStyle/>
        <a:p>
          <a:endParaRPr lang="hr-HR"/>
        </a:p>
      </dgm:t>
    </dgm:pt>
    <dgm:pt modelId="{0839547C-0000-411F-B7D6-7BE612FE4CC3}" type="sibTrans" cxnId="{17DFFCC3-0850-45EF-932C-186ED7E54552}">
      <dgm:prSet/>
      <dgm:spPr/>
      <dgm:t>
        <a:bodyPr/>
        <a:lstStyle/>
        <a:p>
          <a:endParaRPr lang="hr-HR"/>
        </a:p>
      </dgm:t>
    </dgm:pt>
    <dgm:pt modelId="{6FBE4337-F13F-4A0E-BA6C-BBEBC3A23C0A}" type="pres">
      <dgm:prSet presAssocID="{6F5A99EE-2787-446D-B961-D713069C3A4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D66100-80FA-474F-B32A-82C1804621CE}" type="pres">
      <dgm:prSet presAssocID="{E3D16BE4-17A2-44C1-8B34-834FDE8BE260}" presName="centerShape" presStyleLbl="node0" presStyleIdx="0" presStyleCnt="1"/>
      <dgm:spPr/>
      <dgm:t>
        <a:bodyPr/>
        <a:lstStyle/>
        <a:p>
          <a:endParaRPr lang="hr-HR"/>
        </a:p>
      </dgm:t>
    </dgm:pt>
    <dgm:pt modelId="{DB8D39CA-2C0B-4A36-8478-296B152C6801}" type="pres">
      <dgm:prSet presAssocID="{F7A90BBC-19BB-48C0-BEE7-E456218750C2}" presName="node" presStyleLbl="node1" presStyleIdx="0" presStyleCnt="4">
        <dgm:presLayoutVars>
          <dgm:bulletEnabled val="1"/>
        </dgm:presLayoutVars>
      </dgm:prSet>
      <dgm:spPr/>
    </dgm:pt>
    <dgm:pt modelId="{4CC635D5-B4A1-4760-A903-ADC025F6523E}" type="pres">
      <dgm:prSet presAssocID="{F7A90BBC-19BB-48C0-BEE7-E456218750C2}" presName="dummy" presStyleCnt="0"/>
      <dgm:spPr/>
    </dgm:pt>
    <dgm:pt modelId="{609E3881-55A6-4EE6-A53B-A2F5A2106645}" type="pres">
      <dgm:prSet presAssocID="{2B0F0F11-6663-4A9E-815C-4C5119C008B3}" presName="sibTrans" presStyleLbl="sibTrans2D1" presStyleIdx="0" presStyleCnt="4"/>
      <dgm:spPr/>
    </dgm:pt>
    <dgm:pt modelId="{1413185E-E709-44F8-8A2F-C5642A8810D1}" type="pres">
      <dgm:prSet presAssocID="{764DA0BE-AFA3-44BE-B4C8-0DB48167F4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EFE684-8900-495C-B516-BCA32FA691A4}" type="pres">
      <dgm:prSet presAssocID="{764DA0BE-AFA3-44BE-B4C8-0DB48167F4D2}" presName="dummy" presStyleCnt="0"/>
      <dgm:spPr/>
    </dgm:pt>
    <dgm:pt modelId="{6CD07CE9-4D49-4DBF-B4FA-39D76C8B03BC}" type="pres">
      <dgm:prSet presAssocID="{C88DA4EE-9EE2-44CD-AC92-87B8C1B599FD}" presName="sibTrans" presStyleLbl="sibTrans2D1" presStyleIdx="1" presStyleCnt="4"/>
      <dgm:spPr/>
    </dgm:pt>
    <dgm:pt modelId="{70E4A1BE-6E78-4AE4-9F8E-5CD2E4F1D63D}" type="pres">
      <dgm:prSet presAssocID="{EA50E82D-3A2E-46CC-B4CC-E46BA35064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FC4AB8-7170-4F34-B02E-ECF7059272C0}" type="pres">
      <dgm:prSet presAssocID="{EA50E82D-3A2E-46CC-B4CC-E46BA350645C}" presName="dummy" presStyleCnt="0"/>
      <dgm:spPr/>
    </dgm:pt>
    <dgm:pt modelId="{0E66109D-4018-4537-A30C-280B07068DDD}" type="pres">
      <dgm:prSet presAssocID="{260C3989-790C-4C7D-B346-0D0CE0664CB0}" presName="sibTrans" presStyleLbl="sibTrans2D1" presStyleIdx="2" presStyleCnt="4"/>
      <dgm:spPr/>
    </dgm:pt>
    <dgm:pt modelId="{B729CB29-2D90-4A6A-818F-E4C9F011F2E9}" type="pres">
      <dgm:prSet presAssocID="{18CFD627-724E-4F09-82DD-FCE741CE2381}" presName="node" presStyleLbl="node1" presStyleIdx="3" presStyleCnt="4">
        <dgm:presLayoutVars>
          <dgm:bulletEnabled val="1"/>
        </dgm:presLayoutVars>
      </dgm:prSet>
      <dgm:spPr/>
    </dgm:pt>
    <dgm:pt modelId="{8C3456D1-460E-415B-821D-0BB7831EFB4D}" type="pres">
      <dgm:prSet presAssocID="{18CFD627-724E-4F09-82DD-FCE741CE2381}" presName="dummy" presStyleCnt="0"/>
      <dgm:spPr/>
    </dgm:pt>
    <dgm:pt modelId="{D2828FF5-4FCE-4F86-8C22-D07DD7004F7A}" type="pres">
      <dgm:prSet presAssocID="{0839547C-0000-411F-B7D6-7BE612FE4CC3}" presName="sibTrans" presStyleLbl="sibTrans2D1" presStyleIdx="3" presStyleCnt="4"/>
      <dgm:spPr/>
    </dgm:pt>
  </dgm:ptLst>
  <dgm:cxnLst>
    <dgm:cxn modelId="{FE666D52-CEFE-4712-ADCE-40E27926E3C0}" type="presOf" srcId="{260C3989-790C-4C7D-B346-0D0CE0664CB0}" destId="{0E66109D-4018-4537-A30C-280B07068DDD}" srcOrd="0" destOrd="0" presId="urn:microsoft.com/office/officeart/2005/8/layout/radial6"/>
    <dgm:cxn modelId="{1D5CD37C-474D-4763-AAC4-76CDE3EF84DD}" type="presOf" srcId="{764DA0BE-AFA3-44BE-B4C8-0DB48167F4D2}" destId="{1413185E-E709-44F8-8A2F-C5642A8810D1}" srcOrd="0" destOrd="0" presId="urn:microsoft.com/office/officeart/2005/8/layout/radial6"/>
    <dgm:cxn modelId="{75A74F23-DFA1-4E43-830B-8B26683FB48B}" type="presOf" srcId="{C88DA4EE-9EE2-44CD-AC92-87B8C1B599FD}" destId="{6CD07CE9-4D49-4DBF-B4FA-39D76C8B03BC}" srcOrd="0" destOrd="0" presId="urn:microsoft.com/office/officeart/2005/8/layout/radial6"/>
    <dgm:cxn modelId="{60C19391-3BB0-4D96-AB16-FED11F8314E5}" srcId="{E3D16BE4-17A2-44C1-8B34-834FDE8BE260}" destId="{EA50E82D-3A2E-46CC-B4CC-E46BA350645C}" srcOrd="2" destOrd="0" parTransId="{949217BE-4EF7-4697-B70E-15F25838AF03}" sibTransId="{260C3989-790C-4C7D-B346-0D0CE0664CB0}"/>
    <dgm:cxn modelId="{17DFFCC3-0850-45EF-932C-186ED7E54552}" srcId="{E3D16BE4-17A2-44C1-8B34-834FDE8BE260}" destId="{18CFD627-724E-4F09-82DD-FCE741CE2381}" srcOrd="3" destOrd="0" parTransId="{7751C2B7-572C-4839-B274-131CDF184460}" sibTransId="{0839547C-0000-411F-B7D6-7BE612FE4CC3}"/>
    <dgm:cxn modelId="{21C08471-86A7-438B-84E3-D45439103EA4}" srcId="{E3D16BE4-17A2-44C1-8B34-834FDE8BE260}" destId="{F7A90BBC-19BB-48C0-BEE7-E456218750C2}" srcOrd="0" destOrd="0" parTransId="{24274846-6F26-4EA5-AD25-530163A6BC6F}" sibTransId="{2B0F0F11-6663-4A9E-815C-4C5119C008B3}"/>
    <dgm:cxn modelId="{01D609AA-3069-4EF0-938A-1EF67BF63EA4}" type="presOf" srcId="{18CFD627-724E-4F09-82DD-FCE741CE2381}" destId="{B729CB29-2D90-4A6A-818F-E4C9F011F2E9}" srcOrd="0" destOrd="0" presId="urn:microsoft.com/office/officeart/2005/8/layout/radial6"/>
    <dgm:cxn modelId="{B42296E6-3295-4070-9B42-70980B807FD2}" srcId="{E3D16BE4-17A2-44C1-8B34-834FDE8BE260}" destId="{764DA0BE-AFA3-44BE-B4C8-0DB48167F4D2}" srcOrd="1" destOrd="0" parTransId="{EE4A51D4-E34C-4BCD-9F8B-5F571C4A2481}" sibTransId="{C88DA4EE-9EE2-44CD-AC92-87B8C1B599FD}"/>
    <dgm:cxn modelId="{104F1989-7351-46B4-9214-0B842EBF9FAB}" type="presOf" srcId="{EA50E82D-3A2E-46CC-B4CC-E46BA350645C}" destId="{70E4A1BE-6E78-4AE4-9F8E-5CD2E4F1D63D}" srcOrd="0" destOrd="0" presId="urn:microsoft.com/office/officeart/2005/8/layout/radial6"/>
    <dgm:cxn modelId="{EC4819B2-B354-46E0-B4C7-AEBE998E1DE0}" type="presOf" srcId="{0839547C-0000-411F-B7D6-7BE612FE4CC3}" destId="{D2828FF5-4FCE-4F86-8C22-D07DD7004F7A}" srcOrd="0" destOrd="0" presId="urn:microsoft.com/office/officeart/2005/8/layout/radial6"/>
    <dgm:cxn modelId="{F789B81C-B048-42E2-B577-75511DC35D26}" type="presOf" srcId="{E3D16BE4-17A2-44C1-8B34-834FDE8BE260}" destId="{78D66100-80FA-474F-B32A-82C1804621CE}" srcOrd="0" destOrd="0" presId="urn:microsoft.com/office/officeart/2005/8/layout/radial6"/>
    <dgm:cxn modelId="{6AA3508E-41E5-40AE-8981-F53BEF6495D9}" type="presOf" srcId="{F7A90BBC-19BB-48C0-BEE7-E456218750C2}" destId="{DB8D39CA-2C0B-4A36-8478-296B152C6801}" srcOrd="0" destOrd="0" presId="urn:microsoft.com/office/officeart/2005/8/layout/radial6"/>
    <dgm:cxn modelId="{AE97C0E1-93F5-4244-BB09-62AE6DC00187}" srcId="{6F5A99EE-2787-446D-B961-D713069C3A44}" destId="{E3D16BE4-17A2-44C1-8B34-834FDE8BE260}" srcOrd="0" destOrd="0" parTransId="{E3F9DE8D-7DF1-46D9-8A10-ECB1ED86AF99}" sibTransId="{A485B46E-CDB0-4863-8426-4C50F4D5EFED}"/>
    <dgm:cxn modelId="{D303F023-5C56-4A08-A497-D75593E425E7}" type="presOf" srcId="{2B0F0F11-6663-4A9E-815C-4C5119C008B3}" destId="{609E3881-55A6-4EE6-A53B-A2F5A2106645}" srcOrd="0" destOrd="0" presId="urn:microsoft.com/office/officeart/2005/8/layout/radial6"/>
    <dgm:cxn modelId="{1410F95F-595B-4F8D-A3E2-0F1040418D02}" type="presOf" srcId="{6F5A99EE-2787-446D-B961-D713069C3A44}" destId="{6FBE4337-F13F-4A0E-BA6C-BBEBC3A23C0A}" srcOrd="0" destOrd="0" presId="urn:microsoft.com/office/officeart/2005/8/layout/radial6"/>
    <dgm:cxn modelId="{14605FF5-2A04-4A86-A39B-814E4A8A9BEB}" type="presParOf" srcId="{6FBE4337-F13F-4A0E-BA6C-BBEBC3A23C0A}" destId="{78D66100-80FA-474F-B32A-82C1804621CE}" srcOrd="0" destOrd="0" presId="urn:microsoft.com/office/officeart/2005/8/layout/radial6"/>
    <dgm:cxn modelId="{36912711-83D8-4195-993B-B658DEA7531F}" type="presParOf" srcId="{6FBE4337-F13F-4A0E-BA6C-BBEBC3A23C0A}" destId="{DB8D39CA-2C0B-4A36-8478-296B152C6801}" srcOrd="1" destOrd="0" presId="urn:microsoft.com/office/officeart/2005/8/layout/radial6"/>
    <dgm:cxn modelId="{B2B8DDB3-EA90-441F-9B82-9ABDC9208714}" type="presParOf" srcId="{6FBE4337-F13F-4A0E-BA6C-BBEBC3A23C0A}" destId="{4CC635D5-B4A1-4760-A903-ADC025F6523E}" srcOrd="2" destOrd="0" presId="urn:microsoft.com/office/officeart/2005/8/layout/radial6"/>
    <dgm:cxn modelId="{9124C588-300A-4784-9622-583A5F86541B}" type="presParOf" srcId="{6FBE4337-F13F-4A0E-BA6C-BBEBC3A23C0A}" destId="{609E3881-55A6-4EE6-A53B-A2F5A2106645}" srcOrd="3" destOrd="0" presId="urn:microsoft.com/office/officeart/2005/8/layout/radial6"/>
    <dgm:cxn modelId="{43166285-0E5D-4CCB-BC8D-B0852B989F53}" type="presParOf" srcId="{6FBE4337-F13F-4A0E-BA6C-BBEBC3A23C0A}" destId="{1413185E-E709-44F8-8A2F-C5642A8810D1}" srcOrd="4" destOrd="0" presId="urn:microsoft.com/office/officeart/2005/8/layout/radial6"/>
    <dgm:cxn modelId="{CDB80BE5-18C1-4C86-9C7C-6665C88F0A0D}" type="presParOf" srcId="{6FBE4337-F13F-4A0E-BA6C-BBEBC3A23C0A}" destId="{29EFE684-8900-495C-B516-BCA32FA691A4}" srcOrd="5" destOrd="0" presId="urn:microsoft.com/office/officeart/2005/8/layout/radial6"/>
    <dgm:cxn modelId="{5828EDC8-F6E9-4252-88AE-7BB400E9CE18}" type="presParOf" srcId="{6FBE4337-F13F-4A0E-BA6C-BBEBC3A23C0A}" destId="{6CD07CE9-4D49-4DBF-B4FA-39D76C8B03BC}" srcOrd="6" destOrd="0" presId="urn:microsoft.com/office/officeart/2005/8/layout/radial6"/>
    <dgm:cxn modelId="{15307DB7-D29B-4C09-8DD0-202686FA72EF}" type="presParOf" srcId="{6FBE4337-F13F-4A0E-BA6C-BBEBC3A23C0A}" destId="{70E4A1BE-6E78-4AE4-9F8E-5CD2E4F1D63D}" srcOrd="7" destOrd="0" presId="urn:microsoft.com/office/officeart/2005/8/layout/radial6"/>
    <dgm:cxn modelId="{DEBD3B63-E24D-446D-A060-218C0DE3437F}" type="presParOf" srcId="{6FBE4337-F13F-4A0E-BA6C-BBEBC3A23C0A}" destId="{59FC4AB8-7170-4F34-B02E-ECF7059272C0}" srcOrd="8" destOrd="0" presId="urn:microsoft.com/office/officeart/2005/8/layout/radial6"/>
    <dgm:cxn modelId="{94687275-C038-475C-8427-5461E343762B}" type="presParOf" srcId="{6FBE4337-F13F-4A0E-BA6C-BBEBC3A23C0A}" destId="{0E66109D-4018-4537-A30C-280B07068DDD}" srcOrd="9" destOrd="0" presId="urn:microsoft.com/office/officeart/2005/8/layout/radial6"/>
    <dgm:cxn modelId="{E872DAF9-7352-46E9-ADE3-D7B5CFA27680}" type="presParOf" srcId="{6FBE4337-F13F-4A0E-BA6C-BBEBC3A23C0A}" destId="{B729CB29-2D90-4A6A-818F-E4C9F011F2E9}" srcOrd="10" destOrd="0" presId="urn:microsoft.com/office/officeart/2005/8/layout/radial6"/>
    <dgm:cxn modelId="{953649F8-C80C-4FE8-8396-C1859E57224C}" type="presParOf" srcId="{6FBE4337-F13F-4A0E-BA6C-BBEBC3A23C0A}" destId="{8C3456D1-460E-415B-821D-0BB7831EFB4D}" srcOrd="11" destOrd="0" presId="urn:microsoft.com/office/officeart/2005/8/layout/radial6"/>
    <dgm:cxn modelId="{07F4CAF3-0455-42D5-B5D5-22ED518F440C}" type="presParOf" srcId="{6FBE4337-F13F-4A0E-BA6C-BBEBC3A23C0A}" destId="{D2828FF5-4FCE-4F86-8C22-D07DD7004F7A}" srcOrd="12" destOrd="0" presId="urn:microsoft.com/office/officeart/2005/8/layout/radial6"/>
  </dgm:cxnLst>
  <dgm:bg>
    <a:solidFill>
      <a:schemeClr val="bg1"/>
    </a:solidFill>
    <a:effectLst>
      <a:softEdge rad="5969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36BE5-D4F3-4D6D-AD78-F333CAFF086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2102DDC-A2A6-48F8-BCD5-8E88686462B3}">
      <dgm:prSet phldrT="[Tekst]"/>
      <dgm:spPr/>
      <dgm:t>
        <a:bodyPr/>
        <a:lstStyle/>
        <a:p>
          <a:r>
            <a:rPr lang="hr-HR" dirty="0" smtClean="0"/>
            <a:t>MARKETINSKI MIKS PRUŽATELJA USLUGE</a:t>
          </a:r>
          <a:endParaRPr lang="hr-HR" dirty="0"/>
        </a:p>
      </dgm:t>
    </dgm:pt>
    <dgm:pt modelId="{7CE719EA-5540-48D9-B522-BCAFFFDD0DBB}" type="parTrans" cxnId="{7F48CBA7-1F6D-477A-B33E-EBBE61C8E8C8}">
      <dgm:prSet/>
      <dgm:spPr/>
      <dgm:t>
        <a:bodyPr/>
        <a:lstStyle/>
        <a:p>
          <a:endParaRPr lang="hr-HR"/>
        </a:p>
      </dgm:t>
    </dgm:pt>
    <dgm:pt modelId="{DF76E402-9403-4534-8BE8-E67CBDA2587F}" type="sibTrans" cxnId="{7F48CBA7-1F6D-477A-B33E-EBBE61C8E8C8}">
      <dgm:prSet/>
      <dgm:spPr/>
      <dgm:t>
        <a:bodyPr/>
        <a:lstStyle/>
        <a:p>
          <a:endParaRPr lang="hr-HR"/>
        </a:p>
      </dgm:t>
    </dgm:pt>
    <dgm:pt modelId="{E0274B00-5570-4749-A8DF-7CFEABB662DA}">
      <dgm:prSet phldrT="[Tekst]"/>
      <dgm:spPr/>
      <dgm:t>
        <a:bodyPr/>
        <a:lstStyle/>
        <a:p>
          <a:r>
            <a:rPr lang="hr-HR" dirty="0" smtClean="0"/>
            <a:t>USLUGA</a:t>
          </a:r>
        </a:p>
      </dgm:t>
    </dgm:pt>
    <dgm:pt modelId="{51E5A802-7F48-4EBF-B136-B844A73F23CB}" type="parTrans" cxnId="{5F08D1DE-27E0-47A5-BA1B-44006E24D9C4}">
      <dgm:prSet/>
      <dgm:spPr/>
      <dgm:t>
        <a:bodyPr/>
        <a:lstStyle/>
        <a:p>
          <a:endParaRPr lang="hr-HR"/>
        </a:p>
      </dgm:t>
    </dgm:pt>
    <dgm:pt modelId="{1900E8F9-83D2-4A0D-B711-34DE706B4298}" type="sibTrans" cxnId="{5F08D1DE-27E0-47A5-BA1B-44006E24D9C4}">
      <dgm:prSet/>
      <dgm:spPr/>
      <dgm:t>
        <a:bodyPr/>
        <a:lstStyle/>
        <a:p>
          <a:endParaRPr lang="hr-HR"/>
        </a:p>
      </dgm:t>
    </dgm:pt>
    <dgm:pt modelId="{664D14AF-C819-46E2-B900-7229285DDCF4}">
      <dgm:prSet phldrT="[Tekst]"/>
      <dgm:spPr/>
      <dgm:t>
        <a:bodyPr/>
        <a:lstStyle/>
        <a:p>
          <a:r>
            <a:rPr lang="hr-HR" dirty="0" smtClean="0"/>
            <a:t>CIJENA</a:t>
          </a:r>
          <a:endParaRPr lang="hr-HR" dirty="0"/>
        </a:p>
      </dgm:t>
    </dgm:pt>
    <dgm:pt modelId="{CA3222D7-562E-4173-A635-C7F6E9691734}" type="parTrans" cxnId="{C525EE20-3051-4D85-9B56-D00A4EC2305A}">
      <dgm:prSet/>
      <dgm:spPr/>
      <dgm:t>
        <a:bodyPr/>
        <a:lstStyle/>
        <a:p>
          <a:endParaRPr lang="hr-HR"/>
        </a:p>
      </dgm:t>
    </dgm:pt>
    <dgm:pt modelId="{8E4DEB3D-F620-44E6-9268-F405B9FC15BF}" type="sibTrans" cxnId="{C525EE20-3051-4D85-9B56-D00A4EC2305A}">
      <dgm:prSet/>
      <dgm:spPr/>
      <dgm:t>
        <a:bodyPr/>
        <a:lstStyle/>
        <a:p>
          <a:endParaRPr lang="hr-HR"/>
        </a:p>
      </dgm:t>
    </dgm:pt>
    <dgm:pt modelId="{B13777E5-7A99-4BFC-910F-06BCD3A02954}">
      <dgm:prSet phldrT="[Tekst]"/>
      <dgm:spPr/>
      <dgm:t>
        <a:bodyPr/>
        <a:lstStyle/>
        <a:p>
          <a:r>
            <a:rPr lang="hr-HR" dirty="0" smtClean="0"/>
            <a:t>PRODDAJA I DISTRIBUCIJA</a:t>
          </a:r>
          <a:endParaRPr lang="hr-HR" dirty="0"/>
        </a:p>
      </dgm:t>
    </dgm:pt>
    <dgm:pt modelId="{45ABB545-070C-44CB-B0FF-94175D0843C5}" type="parTrans" cxnId="{83E028EE-DF64-4E0B-BC5A-7DAAF9654A3C}">
      <dgm:prSet/>
      <dgm:spPr/>
      <dgm:t>
        <a:bodyPr/>
        <a:lstStyle/>
        <a:p>
          <a:endParaRPr lang="hr-HR"/>
        </a:p>
      </dgm:t>
    </dgm:pt>
    <dgm:pt modelId="{E39A7E55-5095-497A-83CF-0EADC3A3D0B2}" type="sibTrans" cxnId="{83E028EE-DF64-4E0B-BC5A-7DAAF9654A3C}">
      <dgm:prSet/>
      <dgm:spPr/>
      <dgm:t>
        <a:bodyPr/>
        <a:lstStyle/>
        <a:p>
          <a:endParaRPr lang="hr-HR"/>
        </a:p>
      </dgm:t>
    </dgm:pt>
    <dgm:pt modelId="{6E273D79-9130-449B-8E35-EDB65734DD51}">
      <dgm:prSet phldrT="[Tekst]"/>
      <dgm:spPr/>
      <dgm:t>
        <a:bodyPr/>
        <a:lstStyle/>
        <a:p>
          <a:r>
            <a:rPr lang="hr-HR" dirty="0" smtClean="0"/>
            <a:t>PROMOCIJA</a:t>
          </a:r>
          <a:endParaRPr lang="hr-HR" dirty="0"/>
        </a:p>
      </dgm:t>
    </dgm:pt>
    <dgm:pt modelId="{C7A8881F-DE69-4F2F-8B43-79F62E0297A6}" type="parTrans" cxnId="{5E1FDCEA-F712-4E31-9BAA-4FADEDAB5938}">
      <dgm:prSet/>
      <dgm:spPr/>
      <dgm:t>
        <a:bodyPr/>
        <a:lstStyle/>
        <a:p>
          <a:endParaRPr lang="hr-HR"/>
        </a:p>
      </dgm:t>
    </dgm:pt>
    <dgm:pt modelId="{2EEF2A95-7FE9-47B0-949E-09EDB7CCB972}" type="sibTrans" cxnId="{5E1FDCEA-F712-4E31-9BAA-4FADEDAB5938}">
      <dgm:prSet/>
      <dgm:spPr/>
      <dgm:t>
        <a:bodyPr/>
        <a:lstStyle/>
        <a:p>
          <a:endParaRPr lang="hr-HR"/>
        </a:p>
      </dgm:t>
    </dgm:pt>
    <dgm:pt modelId="{39C9976C-0F5B-4B0C-A7B6-45357467022B}">
      <dgm:prSet phldrT="[Tekst]"/>
      <dgm:spPr/>
      <dgm:t>
        <a:bodyPr/>
        <a:lstStyle/>
        <a:p>
          <a:r>
            <a:rPr lang="hr-HR" dirty="0" smtClean="0"/>
            <a:t>PROCESI</a:t>
          </a:r>
          <a:endParaRPr lang="hr-HR" dirty="0"/>
        </a:p>
      </dgm:t>
    </dgm:pt>
    <dgm:pt modelId="{A5E705E7-37BA-4B1A-824B-27F99E517754}" type="parTrans" cxnId="{2E239F4F-4F71-4EB3-8BD1-7B1A8E51F63D}">
      <dgm:prSet/>
      <dgm:spPr/>
      <dgm:t>
        <a:bodyPr/>
        <a:lstStyle/>
        <a:p>
          <a:endParaRPr lang="hr-HR"/>
        </a:p>
      </dgm:t>
    </dgm:pt>
    <dgm:pt modelId="{78F880EC-D021-40FA-A877-455B313B4FA6}" type="sibTrans" cxnId="{2E239F4F-4F71-4EB3-8BD1-7B1A8E51F63D}">
      <dgm:prSet/>
      <dgm:spPr/>
      <dgm:t>
        <a:bodyPr/>
        <a:lstStyle/>
        <a:p>
          <a:endParaRPr lang="hr-HR"/>
        </a:p>
      </dgm:t>
    </dgm:pt>
    <dgm:pt modelId="{E1A28E5C-4A18-4025-8E95-BFCD484FE691}">
      <dgm:prSet phldrT="[Tekst]"/>
      <dgm:spPr/>
      <dgm:t>
        <a:bodyPr/>
        <a:lstStyle/>
        <a:p>
          <a:r>
            <a:rPr lang="hr-HR" dirty="0" smtClean="0"/>
            <a:t>LJUDI</a:t>
          </a:r>
          <a:endParaRPr lang="hr-HR" dirty="0"/>
        </a:p>
      </dgm:t>
    </dgm:pt>
    <dgm:pt modelId="{A519E969-80D7-4714-909D-B8A654CF32B7}" type="parTrans" cxnId="{F1A2F802-E37F-4B5E-8E2B-4E9ADB630660}">
      <dgm:prSet/>
      <dgm:spPr/>
      <dgm:t>
        <a:bodyPr/>
        <a:lstStyle/>
        <a:p>
          <a:endParaRPr lang="hr-HR"/>
        </a:p>
      </dgm:t>
    </dgm:pt>
    <dgm:pt modelId="{B7B71D95-55C6-4E5A-959B-975A13314F8C}" type="sibTrans" cxnId="{F1A2F802-E37F-4B5E-8E2B-4E9ADB630660}">
      <dgm:prSet/>
      <dgm:spPr/>
      <dgm:t>
        <a:bodyPr/>
        <a:lstStyle/>
        <a:p>
          <a:endParaRPr lang="hr-HR"/>
        </a:p>
      </dgm:t>
    </dgm:pt>
    <dgm:pt modelId="{4EFE427E-864A-470C-9536-DFD774F256E6}">
      <dgm:prSet phldrT="[Tekst]"/>
      <dgm:spPr/>
      <dgm:t>
        <a:bodyPr/>
        <a:lstStyle/>
        <a:p>
          <a:r>
            <a:rPr lang="hr-HR" dirty="0" smtClean="0"/>
            <a:t>FIZIČKO OKRUŽENJE</a:t>
          </a:r>
          <a:endParaRPr lang="hr-HR" dirty="0"/>
        </a:p>
      </dgm:t>
    </dgm:pt>
    <dgm:pt modelId="{81B3839E-DC8A-4D47-8870-A0DBF507D6C9}" type="parTrans" cxnId="{8D40A0DB-8235-4AB2-817A-98E2428717E1}">
      <dgm:prSet/>
      <dgm:spPr/>
      <dgm:t>
        <a:bodyPr/>
        <a:lstStyle/>
        <a:p>
          <a:endParaRPr lang="hr-HR"/>
        </a:p>
      </dgm:t>
    </dgm:pt>
    <dgm:pt modelId="{0E6CD37E-A07A-4991-926E-C726EBEBDED3}" type="sibTrans" cxnId="{8D40A0DB-8235-4AB2-817A-98E2428717E1}">
      <dgm:prSet/>
      <dgm:spPr/>
      <dgm:t>
        <a:bodyPr/>
        <a:lstStyle/>
        <a:p>
          <a:endParaRPr lang="hr-HR"/>
        </a:p>
      </dgm:t>
    </dgm:pt>
    <dgm:pt modelId="{4EFE1B03-8D34-4CA0-9AF1-A93EDE16CF23}" type="pres">
      <dgm:prSet presAssocID="{35C36BE5-D4F3-4D6D-AD78-F333CAFF08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403BAD-F316-4A93-8687-3052CF53065E}" type="pres">
      <dgm:prSet presAssocID="{A2102DDC-A2A6-48F8-BCD5-8E88686462B3}" presName="centerShape" presStyleLbl="node0" presStyleIdx="0" presStyleCnt="1"/>
      <dgm:spPr/>
    </dgm:pt>
    <dgm:pt modelId="{06B1311B-573A-4624-A208-9FEF180DD7C3}" type="pres">
      <dgm:prSet presAssocID="{E0274B00-5570-4749-A8DF-7CFEABB662D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DE36CA-DA48-41BB-862B-849757A0C9E8}" type="pres">
      <dgm:prSet presAssocID="{E0274B00-5570-4749-A8DF-7CFEABB662DA}" presName="dummy" presStyleCnt="0"/>
      <dgm:spPr/>
    </dgm:pt>
    <dgm:pt modelId="{D32EB1E2-FC33-47C7-95EC-8E976F8E2B87}" type="pres">
      <dgm:prSet presAssocID="{1900E8F9-83D2-4A0D-B711-34DE706B4298}" presName="sibTrans" presStyleLbl="sibTrans2D1" presStyleIdx="0" presStyleCnt="7"/>
      <dgm:spPr/>
    </dgm:pt>
    <dgm:pt modelId="{7625148B-B990-4181-8F7D-05002A6914C1}" type="pres">
      <dgm:prSet presAssocID="{664D14AF-C819-46E2-B900-7229285DDCF4}" presName="node" presStyleLbl="node1" presStyleIdx="1" presStyleCnt="7">
        <dgm:presLayoutVars>
          <dgm:bulletEnabled val="1"/>
        </dgm:presLayoutVars>
      </dgm:prSet>
      <dgm:spPr/>
    </dgm:pt>
    <dgm:pt modelId="{37208C77-3BC9-4B24-84B0-E950E189035C}" type="pres">
      <dgm:prSet presAssocID="{664D14AF-C819-46E2-B900-7229285DDCF4}" presName="dummy" presStyleCnt="0"/>
      <dgm:spPr/>
    </dgm:pt>
    <dgm:pt modelId="{47BD5737-3D3D-48D5-9501-5C901AA760D9}" type="pres">
      <dgm:prSet presAssocID="{8E4DEB3D-F620-44E6-9268-F405B9FC15BF}" presName="sibTrans" presStyleLbl="sibTrans2D1" presStyleIdx="1" presStyleCnt="7"/>
      <dgm:spPr/>
    </dgm:pt>
    <dgm:pt modelId="{BF419508-FFA4-4D1B-BE5C-6B532F7265F7}" type="pres">
      <dgm:prSet presAssocID="{B13777E5-7A99-4BFC-910F-06BCD3A0295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549B98-B5DA-47F6-AD53-2D3A0C5D4FE0}" type="pres">
      <dgm:prSet presAssocID="{B13777E5-7A99-4BFC-910F-06BCD3A02954}" presName="dummy" presStyleCnt="0"/>
      <dgm:spPr/>
    </dgm:pt>
    <dgm:pt modelId="{3BD083D0-95E3-491C-B5B2-DFBC3810F550}" type="pres">
      <dgm:prSet presAssocID="{E39A7E55-5095-497A-83CF-0EADC3A3D0B2}" presName="sibTrans" presStyleLbl="sibTrans2D1" presStyleIdx="2" presStyleCnt="7"/>
      <dgm:spPr/>
    </dgm:pt>
    <dgm:pt modelId="{E9F600EB-33C9-450F-B35F-B8C0E898F6D7}" type="pres">
      <dgm:prSet presAssocID="{6E273D79-9130-449B-8E35-EDB65734DD51}" presName="node" presStyleLbl="node1" presStyleIdx="3" presStyleCnt="7">
        <dgm:presLayoutVars>
          <dgm:bulletEnabled val="1"/>
        </dgm:presLayoutVars>
      </dgm:prSet>
      <dgm:spPr/>
    </dgm:pt>
    <dgm:pt modelId="{8B1BF8C2-D220-4946-99E8-28476ADB87C1}" type="pres">
      <dgm:prSet presAssocID="{6E273D79-9130-449B-8E35-EDB65734DD51}" presName="dummy" presStyleCnt="0"/>
      <dgm:spPr/>
    </dgm:pt>
    <dgm:pt modelId="{CDCB785D-D5AE-44E8-8EAC-1E7F3FD94957}" type="pres">
      <dgm:prSet presAssocID="{2EEF2A95-7FE9-47B0-949E-09EDB7CCB972}" presName="sibTrans" presStyleLbl="sibTrans2D1" presStyleIdx="3" presStyleCnt="7"/>
      <dgm:spPr/>
    </dgm:pt>
    <dgm:pt modelId="{C8E99FEF-85E1-41F6-845D-226A5C91178F}" type="pres">
      <dgm:prSet presAssocID="{39C9976C-0F5B-4B0C-A7B6-45357467022B}" presName="node" presStyleLbl="node1" presStyleIdx="4" presStyleCnt="7">
        <dgm:presLayoutVars>
          <dgm:bulletEnabled val="1"/>
        </dgm:presLayoutVars>
      </dgm:prSet>
      <dgm:spPr/>
    </dgm:pt>
    <dgm:pt modelId="{2CFF8D3C-02C5-43C2-8B68-F8EB42212A5D}" type="pres">
      <dgm:prSet presAssocID="{39C9976C-0F5B-4B0C-A7B6-45357467022B}" presName="dummy" presStyleCnt="0"/>
      <dgm:spPr/>
    </dgm:pt>
    <dgm:pt modelId="{875A7660-1775-41E0-88AB-7FF08CA22ABF}" type="pres">
      <dgm:prSet presAssocID="{78F880EC-D021-40FA-A877-455B313B4FA6}" presName="sibTrans" presStyleLbl="sibTrans2D1" presStyleIdx="4" presStyleCnt="7"/>
      <dgm:spPr/>
    </dgm:pt>
    <dgm:pt modelId="{BA5B707F-6C07-467E-911A-BC80C7EAE46B}" type="pres">
      <dgm:prSet presAssocID="{E1A28E5C-4A18-4025-8E95-BFCD484FE691}" presName="node" presStyleLbl="node1" presStyleIdx="5" presStyleCnt="7">
        <dgm:presLayoutVars>
          <dgm:bulletEnabled val="1"/>
        </dgm:presLayoutVars>
      </dgm:prSet>
      <dgm:spPr/>
    </dgm:pt>
    <dgm:pt modelId="{EE0991E6-648B-4044-8D69-0DC401651163}" type="pres">
      <dgm:prSet presAssocID="{E1A28E5C-4A18-4025-8E95-BFCD484FE691}" presName="dummy" presStyleCnt="0"/>
      <dgm:spPr/>
    </dgm:pt>
    <dgm:pt modelId="{1A2C44A7-F098-41C2-BC52-7EAAA8A859C7}" type="pres">
      <dgm:prSet presAssocID="{B7B71D95-55C6-4E5A-959B-975A13314F8C}" presName="sibTrans" presStyleLbl="sibTrans2D1" presStyleIdx="5" presStyleCnt="7"/>
      <dgm:spPr/>
    </dgm:pt>
    <dgm:pt modelId="{14C0A9D8-ECDD-4F9B-AA64-2B4AA2F1A7E0}" type="pres">
      <dgm:prSet presAssocID="{4EFE427E-864A-470C-9536-DFD774F256E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AFF110-F0C1-4078-BDA4-5DFB8DBE7DE4}" type="pres">
      <dgm:prSet presAssocID="{4EFE427E-864A-470C-9536-DFD774F256E6}" presName="dummy" presStyleCnt="0"/>
      <dgm:spPr/>
    </dgm:pt>
    <dgm:pt modelId="{0D734230-5DAB-4D7E-850F-E46C49D03DCE}" type="pres">
      <dgm:prSet presAssocID="{0E6CD37E-A07A-4991-926E-C726EBEBDED3}" presName="sibTrans" presStyleLbl="sibTrans2D1" presStyleIdx="6" presStyleCnt="7"/>
      <dgm:spPr/>
    </dgm:pt>
  </dgm:ptLst>
  <dgm:cxnLst>
    <dgm:cxn modelId="{1C67F70D-EF49-47FD-8648-269057174A45}" type="presOf" srcId="{1900E8F9-83D2-4A0D-B711-34DE706B4298}" destId="{D32EB1E2-FC33-47C7-95EC-8E976F8E2B87}" srcOrd="0" destOrd="0" presId="urn:microsoft.com/office/officeart/2005/8/layout/radial6"/>
    <dgm:cxn modelId="{622D27AE-C2A0-462F-B698-B3166DA24833}" type="presOf" srcId="{8E4DEB3D-F620-44E6-9268-F405B9FC15BF}" destId="{47BD5737-3D3D-48D5-9501-5C901AA760D9}" srcOrd="0" destOrd="0" presId="urn:microsoft.com/office/officeart/2005/8/layout/radial6"/>
    <dgm:cxn modelId="{83E028EE-DF64-4E0B-BC5A-7DAAF9654A3C}" srcId="{A2102DDC-A2A6-48F8-BCD5-8E88686462B3}" destId="{B13777E5-7A99-4BFC-910F-06BCD3A02954}" srcOrd="2" destOrd="0" parTransId="{45ABB545-070C-44CB-B0FF-94175D0843C5}" sibTransId="{E39A7E55-5095-497A-83CF-0EADC3A3D0B2}"/>
    <dgm:cxn modelId="{C525EE20-3051-4D85-9B56-D00A4EC2305A}" srcId="{A2102DDC-A2A6-48F8-BCD5-8E88686462B3}" destId="{664D14AF-C819-46E2-B900-7229285DDCF4}" srcOrd="1" destOrd="0" parTransId="{CA3222D7-562E-4173-A635-C7F6E9691734}" sibTransId="{8E4DEB3D-F620-44E6-9268-F405B9FC15BF}"/>
    <dgm:cxn modelId="{7F48CBA7-1F6D-477A-B33E-EBBE61C8E8C8}" srcId="{35C36BE5-D4F3-4D6D-AD78-F333CAFF0866}" destId="{A2102DDC-A2A6-48F8-BCD5-8E88686462B3}" srcOrd="0" destOrd="0" parTransId="{7CE719EA-5540-48D9-B522-BCAFFFDD0DBB}" sibTransId="{DF76E402-9403-4534-8BE8-E67CBDA2587F}"/>
    <dgm:cxn modelId="{FA736003-D618-4D8E-B0F6-34DA2D128E2A}" type="presOf" srcId="{664D14AF-C819-46E2-B900-7229285DDCF4}" destId="{7625148B-B990-4181-8F7D-05002A6914C1}" srcOrd="0" destOrd="0" presId="urn:microsoft.com/office/officeart/2005/8/layout/radial6"/>
    <dgm:cxn modelId="{B94EE1B9-D7F0-4DBE-80EC-F12E148B330F}" type="presOf" srcId="{E0274B00-5570-4749-A8DF-7CFEABB662DA}" destId="{06B1311B-573A-4624-A208-9FEF180DD7C3}" srcOrd="0" destOrd="0" presId="urn:microsoft.com/office/officeart/2005/8/layout/radial6"/>
    <dgm:cxn modelId="{E1B79AF8-CF72-4383-B88D-459E8BA1EDB5}" type="presOf" srcId="{6E273D79-9130-449B-8E35-EDB65734DD51}" destId="{E9F600EB-33C9-450F-B35F-B8C0E898F6D7}" srcOrd="0" destOrd="0" presId="urn:microsoft.com/office/officeart/2005/8/layout/radial6"/>
    <dgm:cxn modelId="{A603C823-6B54-4B51-9AF3-A5E1A00688EC}" type="presOf" srcId="{39C9976C-0F5B-4B0C-A7B6-45357467022B}" destId="{C8E99FEF-85E1-41F6-845D-226A5C91178F}" srcOrd="0" destOrd="0" presId="urn:microsoft.com/office/officeart/2005/8/layout/radial6"/>
    <dgm:cxn modelId="{9FF71FA3-8179-4576-9114-6C7A192BB2F1}" type="presOf" srcId="{4EFE427E-864A-470C-9536-DFD774F256E6}" destId="{14C0A9D8-ECDD-4F9B-AA64-2B4AA2F1A7E0}" srcOrd="0" destOrd="0" presId="urn:microsoft.com/office/officeart/2005/8/layout/radial6"/>
    <dgm:cxn modelId="{90ED0919-F236-4624-ACDE-BFE1166AC962}" type="presOf" srcId="{E1A28E5C-4A18-4025-8E95-BFCD484FE691}" destId="{BA5B707F-6C07-467E-911A-BC80C7EAE46B}" srcOrd="0" destOrd="0" presId="urn:microsoft.com/office/officeart/2005/8/layout/radial6"/>
    <dgm:cxn modelId="{2E239F4F-4F71-4EB3-8BD1-7B1A8E51F63D}" srcId="{A2102DDC-A2A6-48F8-BCD5-8E88686462B3}" destId="{39C9976C-0F5B-4B0C-A7B6-45357467022B}" srcOrd="4" destOrd="0" parTransId="{A5E705E7-37BA-4B1A-824B-27F99E517754}" sibTransId="{78F880EC-D021-40FA-A877-455B313B4FA6}"/>
    <dgm:cxn modelId="{90DD5A4B-7C76-48F9-9CC6-B5AA67DD4D77}" type="presOf" srcId="{A2102DDC-A2A6-48F8-BCD5-8E88686462B3}" destId="{1A403BAD-F316-4A93-8687-3052CF53065E}" srcOrd="0" destOrd="0" presId="urn:microsoft.com/office/officeart/2005/8/layout/radial6"/>
    <dgm:cxn modelId="{B9037C0F-327C-4C6B-A79B-7E5A7E65E4C7}" type="presOf" srcId="{E39A7E55-5095-497A-83CF-0EADC3A3D0B2}" destId="{3BD083D0-95E3-491C-B5B2-DFBC3810F550}" srcOrd="0" destOrd="0" presId="urn:microsoft.com/office/officeart/2005/8/layout/radial6"/>
    <dgm:cxn modelId="{3FDBA80B-78CB-43A9-8B4F-8A0E2EB27717}" type="presOf" srcId="{0E6CD37E-A07A-4991-926E-C726EBEBDED3}" destId="{0D734230-5DAB-4D7E-850F-E46C49D03DCE}" srcOrd="0" destOrd="0" presId="urn:microsoft.com/office/officeart/2005/8/layout/radial6"/>
    <dgm:cxn modelId="{5E1FDCEA-F712-4E31-9BAA-4FADEDAB5938}" srcId="{A2102DDC-A2A6-48F8-BCD5-8E88686462B3}" destId="{6E273D79-9130-449B-8E35-EDB65734DD51}" srcOrd="3" destOrd="0" parTransId="{C7A8881F-DE69-4F2F-8B43-79F62E0297A6}" sibTransId="{2EEF2A95-7FE9-47B0-949E-09EDB7CCB972}"/>
    <dgm:cxn modelId="{93C405A0-1614-47CD-875B-A298A25BB408}" type="presOf" srcId="{B13777E5-7A99-4BFC-910F-06BCD3A02954}" destId="{BF419508-FFA4-4D1B-BE5C-6B532F7265F7}" srcOrd="0" destOrd="0" presId="urn:microsoft.com/office/officeart/2005/8/layout/radial6"/>
    <dgm:cxn modelId="{5F08D1DE-27E0-47A5-BA1B-44006E24D9C4}" srcId="{A2102DDC-A2A6-48F8-BCD5-8E88686462B3}" destId="{E0274B00-5570-4749-A8DF-7CFEABB662DA}" srcOrd="0" destOrd="0" parTransId="{51E5A802-7F48-4EBF-B136-B844A73F23CB}" sibTransId="{1900E8F9-83D2-4A0D-B711-34DE706B4298}"/>
    <dgm:cxn modelId="{9B49B066-5561-49C5-9291-53D0EBBCE2F0}" type="presOf" srcId="{2EEF2A95-7FE9-47B0-949E-09EDB7CCB972}" destId="{CDCB785D-D5AE-44E8-8EAC-1E7F3FD94957}" srcOrd="0" destOrd="0" presId="urn:microsoft.com/office/officeart/2005/8/layout/radial6"/>
    <dgm:cxn modelId="{3CB639B9-473E-46E5-A269-50736F221E3E}" type="presOf" srcId="{B7B71D95-55C6-4E5A-959B-975A13314F8C}" destId="{1A2C44A7-F098-41C2-BC52-7EAAA8A859C7}" srcOrd="0" destOrd="0" presId="urn:microsoft.com/office/officeart/2005/8/layout/radial6"/>
    <dgm:cxn modelId="{9AD787E3-33B5-4691-B224-F092525AD00A}" type="presOf" srcId="{35C36BE5-D4F3-4D6D-AD78-F333CAFF0866}" destId="{4EFE1B03-8D34-4CA0-9AF1-A93EDE16CF23}" srcOrd="0" destOrd="0" presId="urn:microsoft.com/office/officeart/2005/8/layout/radial6"/>
    <dgm:cxn modelId="{8D40A0DB-8235-4AB2-817A-98E2428717E1}" srcId="{A2102DDC-A2A6-48F8-BCD5-8E88686462B3}" destId="{4EFE427E-864A-470C-9536-DFD774F256E6}" srcOrd="6" destOrd="0" parTransId="{81B3839E-DC8A-4D47-8870-A0DBF507D6C9}" sibTransId="{0E6CD37E-A07A-4991-926E-C726EBEBDED3}"/>
    <dgm:cxn modelId="{267B703C-D679-4DC8-A0F1-EA468ED80967}" type="presOf" srcId="{78F880EC-D021-40FA-A877-455B313B4FA6}" destId="{875A7660-1775-41E0-88AB-7FF08CA22ABF}" srcOrd="0" destOrd="0" presId="urn:microsoft.com/office/officeart/2005/8/layout/radial6"/>
    <dgm:cxn modelId="{F1A2F802-E37F-4B5E-8E2B-4E9ADB630660}" srcId="{A2102DDC-A2A6-48F8-BCD5-8E88686462B3}" destId="{E1A28E5C-4A18-4025-8E95-BFCD484FE691}" srcOrd="5" destOrd="0" parTransId="{A519E969-80D7-4714-909D-B8A654CF32B7}" sibTransId="{B7B71D95-55C6-4E5A-959B-975A13314F8C}"/>
    <dgm:cxn modelId="{3F0BFE00-CE9D-4791-A264-D8210194108F}" type="presParOf" srcId="{4EFE1B03-8D34-4CA0-9AF1-A93EDE16CF23}" destId="{1A403BAD-F316-4A93-8687-3052CF53065E}" srcOrd="0" destOrd="0" presId="urn:microsoft.com/office/officeart/2005/8/layout/radial6"/>
    <dgm:cxn modelId="{366DA47B-811B-4B6B-97D1-7471A8B72E03}" type="presParOf" srcId="{4EFE1B03-8D34-4CA0-9AF1-A93EDE16CF23}" destId="{06B1311B-573A-4624-A208-9FEF180DD7C3}" srcOrd="1" destOrd="0" presId="urn:microsoft.com/office/officeart/2005/8/layout/radial6"/>
    <dgm:cxn modelId="{93C0C80D-FF7A-450F-8C63-76AB5941B9E5}" type="presParOf" srcId="{4EFE1B03-8D34-4CA0-9AF1-A93EDE16CF23}" destId="{DCDE36CA-DA48-41BB-862B-849757A0C9E8}" srcOrd="2" destOrd="0" presId="urn:microsoft.com/office/officeart/2005/8/layout/radial6"/>
    <dgm:cxn modelId="{1E53E0DE-C641-4715-A640-E2854C6CC81C}" type="presParOf" srcId="{4EFE1B03-8D34-4CA0-9AF1-A93EDE16CF23}" destId="{D32EB1E2-FC33-47C7-95EC-8E976F8E2B87}" srcOrd="3" destOrd="0" presId="urn:microsoft.com/office/officeart/2005/8/layout/radial6"/>
    <dgm:cxn modelId="{F8C0CF7B-D4D2-46FF-9146-2C17321E2742}" type="presParOf" srcId="{4EFE1B03-8D34-4CA0-9AF1-A93EDE16CF23}" destId="{7625148B-B990-4181-8F7D-05002A6914C1}" srcOrd="4" destOrd="0" presId="urn:microsoft.com/office/officeart/2005/8/layout/radial6"/>
    <dgm:cxn modelId="{7565F294-5475-4ED7-BAF9-0F9C6C1F5F86}" type="presParOf" srcId="{4EFE1B03-8D34-4CA0-9AF1-A93EDE16CF23}" destId="{37208C77-3BC9-4B24-84B0-E950E189035C}" srcOrd="5" destOrd="0" presId="urn:microsoft.com/office/officeart/2005/8/layout/radial6"/>
    <dgm:cxn modelId="{150EECDD-58E9-420D-8608-435E6FD57DB8}" type="presParOf" srcId="{4EFE1B03-8D34-4CA0-9AF1-A93EDE16CF23}" destId="{47BD5737-3D3D-48D5-9501-5C901AA760D9}" srcOrd="6" destOrd="0" presId="urn:microsoft.com/office/officeart/2005/8/layout/radial6"/>
    <dgm:cxn modelId="{A486B59D-D8FA-4ACD-804F-326C8DF7EA46}" type="presParOf" srcId="{4EFE1B03-8D34-4CA0-9AF1-A93EDE16CF23}" destId="{BF419508-FFA4-4D1B-BE5C-6B532F7265F7}" srcOrd="7" destOrd="0" presId="urn:microsoft.com/office/officeart/2005/8/layout/radial6"/>
    <dgm:cxn modelId="{D9E5601B-E38E-4E7B-B919-C07458788EFE}" type="presParOf" srcId="{4EFE1B03-8D34-4CA0-9AF1-A93EDE16CF23}" destId="{26549B98-B5DA-47F6-AD53-2D3A0C5D4FE0}" srcOrd="8" destOrd="0" presId="urn:microsoft.com/office/officeart/2005/8/layout/radial6"/>
    <dgm:cxn modelId="{59B05D96-3EFD-48AB-9F04-EFA02F40C4C6}" type="presParOf" srcId="{4EFE1B03-8D34-4CA0-9AF1-A93EDE16CF23}" destId="{3BD083D0-95E3-491C-B5B2-DFBC3810F550}" srcOrd="9" destOrd="0" presId="urn:microsoft.com/office/officeart/2005/8/layout/radial6"/>
    <dgm:cxn modelId="{22CBF450-780F-490E-8B0D-03F4F3C83C83}" type="presParOf" srcId="{4EFE1B03-8D34-4CA0-9AF1-A93EDE16CF23}" destId="{E9F600EB-33C9-450F-B35F-B8C0E898F6D7}" srcOrd="10" destOrd="0" presId="urn:microsoft.com/office/officeart/2005/8/layout/radial6"/>
    <dgm:cxn modelId="{A525FE29-00DF-4CC6-AB80-31A680D721A7}" type="presParOf" srcId="{4EFE1B03-8D34-4CA0-9AF1-A93EDE16CF23}" destId="{8B1BF8C2-D220-4946-99E8-28476ADB87C1}" srcOrd="11" destOrd="0" presId="urn:microsoft.com/office/officeart/2005/8/layout/radial6"/>
    <dgm:cxn modelId="{CE678B88-0584-4300-AA9C-CEA539EA0EC6}" type="presParOf" srcId="{4EFE1B03-8D34-4CA0-9AF1-A93EDE16CF23}" destId="{CDCB785D-D5AE-44E8-8EAC-1E7F3FD94957}" srcOrd="12" destOrd="0" presId="urn:microsoft.com/office/officeart/2005/8/layout/radial6"/>
    <dgm:cxn modelId="{68BE5D47-5724-48C9-BD70-3A8B41AF6B98}" type="presParOf" srcId="{4EFE1B03-8D34-4CA0-9AF1-A93EDE16CF23}" destId="{C8E99FEF-85E1-41F6-845D-226A5C91178F}" srcOrd="13" destOrd="0" presId="urn:microsoft.com/office/officeart/2005/8/layout/radial6"/>
    <dgm:cxn modelId="{1C77A167-13BC-4F36-8B49-D31B08BB7D1E}" type="presParOf" srcId="{4EFE1B03-8D34-4CA0-9AF1-A93EDE16CF23}" destId="{2CFF8D3C-02C5-43C2-8B68-F8EB42212A5D}" srcOrd="14" destOrd="0" presId="urn:microsoft.com/office/officeart/2005/8/layout/radial6"/>
    <dgm:cxn modelId="{70AFFA85-3866-46F4-A74D-5C3F50D0C8AE}" type="presParOf" srcId="{4EFE1B03-8D34-4CA0-9AF1-A93EDE16CF23}" destId="{875A7660-1775-41E0-88AB-7FF08CA22ABF}" srcOrd="15" destOrd="0" presId="urn:microsoft.com/office/officeart/2005/8/layout/radial6"/>
    <dgm:cxn modelId="{B7836F11-A054-47AA-A7C9-7107544AA2D9}" type="presParOf" srcId="{4EFE1B03-8D34-4CA0-9AF1-A93EDE16CF23}" destId="{BA5B707F-6C07-467E-911A-BC80C7EAE46B}" srcOrd="16" destOrd="0" presId="urn:microsoft.com/office/officeart/2005/8/layout/radial6"/>
    <dgm:cxn modelId="{5E371027-AE75-4806-9502-D11CC9E60252}" type="presParOf" srcId="{4EFE1B03-8D34-4CA0-9AF1-A93EDE16CF23}" destId="{EE0991E6-648B-4044-8D69-0DC401651163}" srcOrd="17" destOrd="0" presId="urn:microsoft.com/office/officeart/2005/8/layout/radial6"/>
    <dgm:cxn modelId="{C15087E3-3ED6-446E-BB19-DA9EDE83C2B8}" type="presParOf" srcId="{4EFE1B03-8D34-4CA0-9AF1-A93EDE16CF23}" destId="{1A2C44A7-F098-41C2-BC52-7EAAA8A859C7}" srcOrd="18" destOrd="0" presId="urn:microsoft.com/office/officeart/2005/8/layout/radial6"/>
    <dgm:cxn modelId="{84F5BB65-A637-4695-8CF5-36A3A6E39D2F}" type="presParOf" srcId="{4EFE1B03-8D34-4CA0-9AF1-A93EDE16CF23}" destId="{14C0A9D8-ECDD-4F9B-AA64-2B4AA2F1A7E0}" srcOrd="19" destOrd="0" presId="urn:microsoft.com/office/officeart/2005/8/layout/radial6"/>
    <dgm:cxn modelId="{0602B0D0-E47C-4DA7-931E-5C96506ED9A9}" type="presParOf" srcId="{4EFE1B03-8D34-4CA0-9AF1-A93EDE16CF23}" destId="{ECAFF110-F0C1-4078-BDA4-5DFB8DBE7DE4}" srcOrd="20" destOrd="0" presId="urn:microsoft.com/office/officeart/2005/8/layout/radial6"/>
    <dgm:cxn modelId="{4CB54D6E-0F36-4908-87DB-0269D3123AA4}" type="presParOf" srcId="{4EFE1B03-8D34-4CA0-9AF1-A93EDE16CF23}" destId="{0D734230-5DAB-4D7E-850F-E46C49D03DCE}" srcOrd="21" destOrd="0" presId="urn:microsoft.com/office/officeart/2005/8/layout/radial6"/>
  </dgm:cxnLst>
  <dgm:bg>
    <a:solidFill>
      <a:schemeClr val="bg1"/>
    </a:solidFill>
    <a:effectLst>
      <a:softEdge rad="444500"/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8FF5-4FCE-4F86-8C22-D07DD7004F7A}">
      <dsp:nvSpPr>
        <dsp:cNvPr id="0" name=""/>
        <dsp:cNvSpPr/>
      </dsp:nvSpPr>
      <dsp:spPr>
        <a:xfrm>
          <a:off x="1312602" y="418046"/>
          <a:ext cx="2797694" cy="2797694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6109D-4018-4537-A30C-280B07068DDD}">
      <dsp:nvSpPr>
        <dsp:cNvPr id="0" name=""/>
        <dsp:cNvSpPr/>
      </dsp:nvSpPr>
      <dsp:spPr>
        <a:xfrm>
          <a:off x="1312602" y="418046"/>
          <a:ext cx="2797694" cy="2797694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07CE9-4D49-4DBF-B4FA-39D76C8B03BC}">
      <dsp:nvSpPr>
        <dsp:cNvPr id="0" name=""/>
        <dsp:cNvSpPr/>
      </dsp:nvSpPr>
      <dsp:spPr>
        <a:xfrm>
          <a:off x="1312602" y="418046"/>
          <a:ext cx="2797694" cy="2797694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E3881-55A6-4EE6-A53B-A2F5A2106645}">
      <dsp:nvSpPr>
        <dsp:cNvPr id="0" name=""/>
        <dsp:cNvSpPr/>
      </dsp:nvSpPr>
      <dsp:spPr>
        <a:xfrm>
          <a:off x="1312602" y="418046"/>
          <a:ext cx="2797694" cy="2797694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66100-80FA-474F-B32A-82C1804621CE}">
      <dsp:nvSpPr>
        <dsp:cNvPr id="0" name=""/>
        <dsp:cNvSpPr/>
      </dsp:nvSpPr>
      <dsp:spPr>
        <a:xfrm>
          <a:off x="2068010" y="1173453"/>
          <a:ext cx="1286879" cy="1286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MARKETING MIX</a:t>
          </a:r>
          <a:endParaRPr lang="hr-HR" sz="1200" kern="1200" dirty="0"/>
        </a:p>
      </dsp:txBody>
      <dsp:txXfrm>
        <a:off x="2256469" y="1361912"/>
        <a:ext cx="909961" cy="909961"/>
      </dsp:txXfrm>
    </dsp:sp>
    <dsp:sp modelId="{DB8D39CA-2C0B-4A36-8478-296B152C6801}">
      <dsp:nvSpPr>
        <dsp:cNvPr id="0" name=""/>
        <dsp:cNvSpPr/>
      </dsp:nvSpPr>
      <dsp:spPr>
        <a:xfrm>
          <a:off x="2261042" y="67"/>
          <a:ext cx="900815" cy="900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/>
            <a:t>PROIZVOD</a:t>
          </a:r>
          <a:endParaRPr lang="hr-HR" sz="800" kern="1200" dirty="0"/>
        </a:p>
      </dsp:txBody>
      <dsp:txXfrm>
        <a:off x="2392963" y="131988"/>
        <a:ext cx="636973" cy="636973"/>
      </dsp:txXfrm>
    </dsp:sp>
    <dsp:sp modelId="{1413185E-E709-44F8-8A2F-C5642A8810D1}">
      <dsp:nvSpPr>
        <dsp:cNvPr id="0" name=""/>
        <dsp:cNvSpPr/>
      </dsp:nvSpPr>
      <dsp:spPr>
        <a:xfrm>
          <a:off x="3627459" y="1366485"/>
          <a:ext cx="900815" cy="900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/>
            <a:t>CIJENA</a:t>
          </a:r>
          <a:endParaRPr lang="hr-HR" sz="800" kern="1200" dirty="0"/>
        </a:p>
      </dsp:txBody>
      <dsp:txXfrm>
        <a:off x="3759380" y="1498406"/>
        <a:ext cx="636973" cy="636973"/>
      </dsp:txXfrm>
    </dsp:sp>
    <dsp:sp modelId="{70E4A1BE-6E78-4AE4-9F8E-5CD2E4F1D63D}">
      <dsp:nvSpPr>
        <dsp:cNvPr id="0" name=""/>
        <dsp:cNvSpPr/>
      </dsp:nvSpPr>
      <dsp:spPr>
        <a:xfrm>
          <a:off x="2261042" y="2732903"/>
          <a:ext cx="900815" cy="900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/>
            <a:t>PROMOCIJA</a:t>
          </a:r>
          <a:endParaRPr lang="hr-HR" sz="800" kern="1200" dirty="0"/>
        </a:p>
      </dsp:txBody>
      <dsp:txXfrm>
        <a:off x="2392963" y="2864824"/>
        <a:ext cx="636973" cy="636973"/>
      </dsp:txXfrm>
    </dsp:sp>
    <dsp:sp modelId="{B729CB29-2D90-4A6A-818F-E4C9F011F2E9}">
      <dsp:nvSpPr>
        <dsp:cNvPr id="0" name=""/>
        <dsp:cNvSpPr/>
      </dsp:nvSpPr>
      <dsp:spPr>
        <a:xfrm>
          <a:off x="894624" y="1366485"/>
          <a:ext cx="900815" cy="900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/>
            <a:t>DISTRIBUCIJA</a:t>
          </a:r>
          <a:endParaRPr lang="hr-HR" sz="800" kern="1200" dirty="0"/>
        </a:p>
      </dsp:txBody>
      <dsp:txXfrm>
        <a:off x="1026545" y="1498406"/>
        <a:ext cx="636973" cy="636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230-5DAB-4D7E-850F-E46C49D03DCE}">
      <dsp:nvSpPr>
        <dsp:cNvPr id="0" name=""/>
        <dsp:cNvSpPr/>
      </dsp:nvSpPr>
      <dsp:spPr>
        <a:xfrm>
          <a:off x="1201380" y="380139"/>
          <a:ext cx="3020138" cy="3020138"/>
        </a:xfrm>
        <a:prstGeom prst="blockArc">
          <a:avLst>
            <a:gd name="adj1" fmla="val 13114286"/>
            <a:gd name="adj2" fmla="val 16200000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C44A7-F098-41C2-BC52-7EAAA8A859C7}">
      <dsp:nvSpPr>
        <dsp:cNvPr id="0" name=""/>
        <dsp:cNvSpPr/>
      </dsp:nvSpPr>
      <dsp:spPr>
        <a:xfrm>
          <a:off x="1201380" y="380139"/>
          <a:ext cx="3020138" cy="3020138"/>
        </a:xfrm>
        <a:prstGeom prst="blockArc">
          <a:avLst>
            <a:gd name="adj1" fmla="val 10028571"/>
            <a:gd name="adj2" fmla="val 13114286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A7660-1775-41E0-88AB-7FF08CA22ABF}">
      <dsp:nvSpPr>
        <dsp:cNvPr id="0" name=""/>
        <dsp:cNvSpPr/>
      </dsp:nvSpPr>
      <dsp:spPr>
        <a:xfrm>
          <a:off x="1201380" y="380139"/>
          <a:ext cx="3020138" cy="3020138"/>
        </a:xfrm>
        <a:prstGeom prst="blockArc">
          <a:avLst>
            <a:gd name="adj1" fmla="val 6942857"/>
            <a:gd name="adj2" fmla="val 10028571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B785D-D5AE-44E8-8EAC-1E7F3FD94957}">
      <dsp:nvSpPr>
        <dsp:cNvPr id="0" name=""/>
        <dsp:cNvSpPr/>
      </dsp:nvSpPr>
      <dsp:spPr>
        <a:xfrm>
          <a:off x="1201380" y="380139"/>
          <a:ext cx="3020138" cy="3020138"/>
        </a:xfrm>
        <a:prstGeom prst="blockArc">
          <a:avLst>
            <a:gd name="adj1" fmla="val 3857143"/>
            <a:gd name="adj2" fmla="val 6942857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083D0-95E3-491C-B5B2-DFBC3810F550}">
      <dsp:nvSpPr>
        <dsp:cNvPr id="0" name=""/>
        <dsp:cNvSpPr/>
      </dsp:nvSpPr>
      <dsp:spPr>
        <a:xfrm>
          <a:off x="1201380" y="380139"/>
          <a:ext cx="3020138" cy="3020138"/>
        </a:xfrm>
        <a:prstGeom prst="blockArc">
          <a:avLst>
            <a:gd name="adj1" fmla="val 771429"/>
            <a:gd name="adj2" fmla="val 3857143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D5737-3D3D-48D5-9501-5C901AA760D9}">
      <dsp:nvSpPr>
        <dsp:cNvPr id="0" name=""/>
        <dsp:cNvSpPr/>
      </dsp:nvSpPr>
      <dsp:spPr>
        <a:xfrm>
          <a:off x="1201380" y="380139"/>
          <a:ext cx="3020138" cy="3020138"/>
        </a:xfrm>
        <a:prstGeom prst="blockArc">
          <a:avLst>
            <a:gd name="adj1" fmla="val 19285714"/>
            <a:gd name="adj2" fmla="val 771429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EB1E2-FC33-47C7-95EC-8E976F8E2B87}">
      <dsp:nvSpPr>
        <dsp:cNvPr id="0" name=""/>
        <dsp:cNvSpPr/>
      </dsp:nvSpPr>
      <dsp:spPr>
        <a:xfrm>
          <a:off x="1201380" y="380139"/>
          <a:ext cx="3020138" cy="3020138"/>
        </a:xfrm>
        <a:prstGeom prst="blockArc">
          <a:avLst>
            <a:gd name="adj1" fmla="val 16200000"/>
            <a:gd name="adj2" fmla="val 19285714"/>
            <a:gd name="adj3" fmla="val 389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03BAD-F316-4A93-8687-3052CF53065E}">
      <dsp:nvSpPr>
        <dsp:cNvPr id="0" name=""/>
        <dsp:cNvSpPr/>
      </dsp:nvSpPr>
      <dsp:spPr>
        <a:xfrm>
          <a:off x="2127587" y="1306346"/>
          <a:ext cx="1167724" cy="1167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/>
            <a:t>MARKETINSKI MIKS PRUŽATELJA USLUGE</a:t>
          </a:r>
          <a:endParaRPr lang="hr-HR" sz="1000" kern="1200" dirty="0"/>
        </a:p>
      </dsp:txBody>
      <dsp:txXfrm>
        <a:off x="2298596" y="1477355"/>
        <a:ext cx="825706" cy="825706"/>
      </dsp:txXfrm>
    </dsp:sp>
    <dsp:sp modelId="{06B1311B-573A-4624-A208-9FEF180DD7C3}">
      <dsp:nvSpPr>
        <dsp:cNvPr id="0" name=""/>
        <dsp:cNvSpPr/>
      </dsp:nvSpPr>
      <dsp:spPr>
        <a:xfrm>
          <a:off x="2302746" y="862"/>
          <a:ext cx="817406" cy="81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USLUGA</a:t>
          </a:r>
        </a:p>
      </dsp:txBody>
      <dsp:txXfrm>
        <a:off x="2422452" y="120568"/>
        <a:ext cx="577994" cy="577994"/>
      </dsp:txXfrm>
    </dsp:sp>
    <dsp:sp modelId="{7625148B-B990-4181-8F7D-05002A6914C1}">
      <dsp:nvSpPr>
        <dsp:cNvPr id="0" name=""/>
        <dsp:cNvSpPr/>
      </dsp:nvSpPr>
      <dsp:spPr>
        <a:xfrm>
          <a:off x="3460359" y="558339"/>
          <a:ext cx="817406" cy="81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CIJENA</a:t>
          </a:r>
          <a:endParaRPr lang="hr-HR" sz="700" kern="1200" dirty="0"/>
        </a:p>
      </dsp:txBody>
      <dsp:txXfrm>
        <a:off x="3580065" y="678045"/>
        <a:ext cx="577994" cy="577994"/>
      </dsp:txXfrm>
    </dsp:sp>
    <dsp:sp modelId="{BF419508-FFA4-4D1B-BE5C-6B532F7265F7}">
      <dsp:nvSpPr>
        <dsp:cNvPr id="0" name=""/>
        <dsp:cNvSpPr/>
      </dsp:nvSpPr>
      <dsp:spPr>
        <a:xfrm>
          <a:off x="3746266" y="1810978"/>
          <a:ext cx="817406" cy="81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PRODDAJA I DISTRIBUCIJA</a:t>
          </a:r>
          <a:endParaRPr lang="hr-HR" sz="700" kern="1200" dirty="0"/>
        </a:p>
      </dsp:txBody>
      <dsp:txXfrm>
        <a:off x="3865972" y="1930684"/>
        <a:ext cx="577994" cy="577994"/>
      </dsp:txXfrm>
    </dsp:sp>
    <dsp:sp modelId="{E9F600EB-33C9-450F-B35F-B8C0E898F6D7}">
      <dsp:nvSpPr>
        <dsp:cNvPr id="0" name=""/>
        <dsp:cNvSpPr/>
      </dsp:nvSpPr>
      <dsp:spPr>
        <a:xfrm>
          <a:off x="2945173" y="2815517"/>
          <a:ext cx="817406" cy="81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PROMOCIJA</a:t>
          </a:r>
          <a:endParaRPr lang="hr-HR" sz="700" kern="1200" dirty="0"/>
        </a:p>
      </dsp:txBody>
      <dsp:txXfrm>
        <a:off x="3064879" y="2935223"/>
        <a:ext cx="577994" cy="577994"/>
      </dsp:txXfrm>
    </dsp:sp>
    <dsp:sp modelId="{C8E99FEF-85E1-41F6-845D-226A5C91178F}">
      <dsp:nvSpPr>
        <dsp:cNvPr id="0" name=""/>
        <dsp:cNvSpPr/>
      </dsp:nvSpPr>
      <dsp:spPr>
        <a:xfrm>
          <a:off x="1660319" y="2815517"/>
          <a:ext cx="817406" cy="81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PROCESI</a:t>
          </a:r>
          <a:endParaRPr lang="hr-HR" sz="700" kern="1200" dirty="0"/>
        </a:p>
      </dsp:txBody>
      <dsp:txXfrm>
        <a:off x="1780025" y="2935223"/>
        <a:ext cx="577994" cy="577994"/>
      </dsp:txXfrm>
    </dsp:sp>
    <dsp:sp modelId="{BA5B707F-6C07-467E-911A-BC80C7EAE46B}">
      <dsp:nvSpPr>
        <dsp:cNvPr id="0" name=""/>
        <dsp:cNvSpPr/>
      </dsp:nvSpPr>
      <dsp:spPr>
        <a:xfrm>
          <a:off x="859226" y="1810978"/>
          <a:ext cx="817406" cy="81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LJUDI</a:t>
          </a:r>
          <a:endParaRPr lang="hr-HR" sz="700" kern="1200" dirty="0"/>
        </a:p>
      </dsp:txBody>
      <dsp:txXfrm>
        <a:off x="978932" y="1930684"/>
        <a:ext cx="577994" cy="577994"/>
      </dsp:txXfrm>
    </dsp:sp>
    <dsp:sp modelId="{14C0A9D8-ECDD-4F9B-AA64-2B4AA2F1A7E0}">
      <dsp:nvSpPr>
        <dsp:cNvPr id="0" name=""/>
        <dsp:cNvSpPr/>
      </dsp:nvSpPr>
      <dsp:spPr>
        <a:xfrm>
          <a:off x="1145133" y="558339"/>
          <a:ext cx="817406" cy="81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 dirty="0" smtClean="0"/>
            <a:t>FIZIČKO OKRUŽENJE</a:t>
          </a:r>
          <a:endParaRPr lang="hr-HR" sz="700" kern="1200" dirty="0"/>
        </a:p>
      </dsp:txBody>
      <dsp:txXfrm>
        <a:off x="1264839" y="678045"/>
        <a:ext cx="577994" cy="57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3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47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4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59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95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54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8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7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978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78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B0083DE-B9AB-458E-9703-09DCF65F88CE}" type="datetimeFigureOut">
              <a:rPr lang="hr-HR" smtClean="0"/>
              <a:t>11.2.2024.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0492F7A-FC86-45F4-9CF0-AD52235C070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92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95746" y="3223303"/>
            <a:ext cx="9047018" cy="1475013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MARKETING USLUGA</a:t>
            </a:r>
            <a:endParaRPr lang="hr-HR" sz="6000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08072" y="5084618"/>
            <a:ext cx="6109855" cy="882893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A7C2DC"/>
                </a:solidFill>
              </a:rPr>
              <a:t>VEČERNJA ŠKOLA</a:t>
            </a:r>
            <a:endParaRPr lang="hr-HR" sz="4400" dirty="0">
              <a:solidFill>
                <a:srgbClr val="A7C2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0951" y="729658"/>
            <a:ext cx="10359857" cy="988332"/>
          </a:xfrm>
        </p:spPr>
        <p:txBody>
          <a:bodyPr/>
          <a:lstStyle/>
          <a:p>
            <a:r>
              <a:rPr lang="hr-HR" dirty="0" smtClean="0"/>
              <a:t>NEUSKLADIŠTIVOST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413957" y="2491240"/>
            <a:ext cx="5422390" cy="3633047"/>
          </a:xfrm>
          <a:solidFill>
            <a:srgbClr val="88989F">
              <a:alpha val="73000"/>
            </a:srgbClr>
          </a:solidFill>
          <a:effectLst>
            <a:softEdge rad="177800"/>
          </a:effectLst>
        </p:spPr>
        <p:txBody>
          <a:bodyPr/>
          <a:lstStyle/>
          <a:p>
            <a:r>
              <a:rPr lang="hr-HR" dirty="0" smtClean="0"/>
              <a:t>NAJVEĆI PROBLEM JE PRILAGODITI PONUDU POTRAŽNJI ZBOG ČESTIH OSCILACIJA. PONUDA JE VEZANA ZA ODREĐENI TRENUTAK I NEISKORIŠTENI KAPACITET NE MOŽE BITI SPREMLJEN ZA BUDUĆU POTRAŽNJU.</a:t>
            </a:r>
          </a:p>
          <a:p>
            <a:r>
              <a:rPr lang="hr-HR" dirty="0" smtClean="0"/>
              <a:t>PRIMJER </a:t>
            </a:r>
          </a:p>
          <a:p>
            <a:pPr lvl="1"/>
            <a:r>
              <a:rPr lang="hr-HR" dirty="0" smtClean="0"/>
              <a:t>NOĆENJE U HOTELU, AKO NAM JE DANAS HOTEL POLUPRAZAN, NE MOŽEMO TO POHRANITI ZA SRPANJ KADA ĆEMO BITI POPUNJEN</a:t>
            </a:r>
          </a:p>
          <a:p>
            <a:pPr lvl="1"/>
            <a:r>
              <a:rPr lang="hr-HR" dirty="0" smtClean="0"/>
              <a:t>PRAZNO SJEDALO U AVIONU, AKO NIJE PRODANO PRIJE LETA U 16:30 VIŠE NIKAD NEĆE BITI ISKORISTIVO</a:t>
            </a:r>
            <a:endParaRPr lang="hr-HR" dirty="0"/>
          </a:p>
        </p:txBody>
      </p:sp>
      <p:pic>
        <p:nvPicPr>
          <p:cNvPr id="5" name="Rezervirano mjesto sadržaja 4" descr="File:&lt;strong&gt;Hotel Room&lt;/strong&gt; (9638499309).jpg - Wikimedia Commons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2" y="2490500"/>
            <a:ext cx="4845049" cy="3633787"/>
          </a:xfrm>
        </p:spPr>
      </p:pic>
    </p:spTree>
    <p:extLst>
      <p:ext uri="{BB962C8B-B14F-4D97-AF65-F5344CB8AC3E}">
        <p14:creationId xmlns:p14="http://schemas.microsoft.com/office/powerpoint/2010/main" val="98047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519" y="729658"/>
            <a:ext cx="10845290" cy="988332"/>
          </a:xfrm>
        </p:spPr>
        <p:txBody>
          <a:bodyPr/>
          <a:lstStyle/>
          <a:p>
            <a:r>
              <a:rPr lang="hr-HR" dirty="0" smtClean="0"/>
              <a:t>HETEROGENOST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188419" y="2643639"/>
            <a:ext cx="5422390" cy="3633047"/>
          </a:xfrm>
          <a:solidFill>
            <a:srgbClr val="DEE8EF"/>
          </a:solidFill>
          <a:effectLst>
            <a:softEdge rad="127000"/>
          </a:effectLst>
        </p:spPr>
        <p:txBody>
          <a:bodyPr/>
          <a:lstStyle/>
          <a:p>
            <a:r>
              <a:rPr lang="hr-HR" dirty="0" smtClean="0"/>
              <a:t>INTENZIVAN ODNOS KORISNIKA USLUGE I SUBJEKTA KOJI PRUŽA USLUGU NUŽNO ČINI TAJ ODNOS JEDINSTVENIM U SVAKOME NJEGOVU NASTANKU I TRAJANJU</a:t>
            </a:r>
          </a:p>
          <a:p>
            <a:r>
              <a:rPr lang="hr-HR" dirty="0" smtClean="0"/>
              <a:t>OMOGUĆUJE PERSONALIZACIJU I PRILAGOBU POTREBAMA KORISNIKA</a:t>
            </a:r>
          </a:p>
          <a:p>
            <a:r>
              <a:rPr lang="hr-HR" dirty="0" smtClean="0"/>
              <a:t>FRIZER ĆE NAM PRILAGODITI JAČINU PRITISKA KOD PRANJA KOSE ILI ĆE NAM MALO POSVIJETLITI KOSU JER MI BAŠ TAKO ŽELIMO</a:t>
            </a:r>
            <a:endParaRPr lang="hr-HR" dirty="0"/>
          </a:p>
        </p:txBody>
      </p:sp>
      <p:pic>
        <p:nvPicPr>
          <p:cNvPr id="5" name="Rezervirano mjesto sadržaja 4" descr="Hair Salon Free Stock Photo - Public Domain Pictures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9" y="2711842"/>
            <a:ext cx="5422900" cy="3496640"/>
          </a:xfrm>
        </p:spPr>
      </p:pic>
    </p:spTree>
    <p:extLst>
      <p:ext uri="{BB962C8B-B14F-4D97-AF65-F5344CB8AC3E}">
        <p14:creationId xmlns:p14="http://schemas.microsoft.com/office/powerpoint/2010/main" val="291486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NEPOSTOJANJE VLASNIŠTVA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81975" y="2019608"/>
            <a:ext cx="11407552" cy="1108363"/>
          </a:xfrm>
        </p:spPr>
        <p:txBody>
          <a:bodyPr/>
          <a:lstStyle/>
          <a:p>
            <a:r>
              <a:rPr lang="hr-HR" dirty="0" smtClean="0"/>
              <a:t>KADA SMO KUPILI USLUGU, KUPILI SMO PRAVO KORIŠTENJA NPR. HOTELSKE SOBE, MJESTA NA PARKIRALIŠTU, VREMENA I ZNJANJA ODVJETNIKA, A TO NE REZULTIRA VLASNIŠTVOM. </a:t>
            </a:r>
            <a:endParaRPr lang="hr-HR" dirty="0"/>
          </a:p>
        </p:txBody>
      </p:sp>
      <p:pic>
        <p:nvPicPr>
          <p:cNvPr id="5" name="Rezervirano mjesto sadržaja 4" descr="Free stock photo of multi-storey car park, &lt;strong&gt;parking&lt;/strong&gt;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73" y="3127971"/>
            <a:ext cx="5422900" cy="3615266"/>
          </a:xfrm>
        </p:spPr>
      </p:pic>
    </p:spTree>
    <p:extLst>
      <p:ext uri="{BB962C8B-B14F-4D97-AF65-F5344CB8AC3E}">
        <p14:creationId xmlns:p14="http://schemas.microsoft.com/office/powerpoint/2010/main" val="28397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KORISNIK – SUDIONIK U PROCESU PRUŽANJA USLUGA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2049302"/>
              </p:ext>
            </p:extLst>
          </p:nvPr>
        </p:nvGraphicFramePr>
        <p:xfrm>
          <a:off x="581023" y="2227263"/>
          <a:ext cx="10848976" cy="3450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488">
                  <a:extLst>
                    <a:ext uri="{9D8B030D-6E8A-4147-A177-3AD203B41FA5}">
                      <a16:colId xmlns:a16="http://schemas.microsoft.com/office/drawing/2014/main" val="845376511"/>
                    </a:ext>
                  </a:extLst>
                </a:gridCol>
                <a:gridCol w="5424488">
                  <a:extLst>
                    <a:ext uri="{9D8B030D-6E8A-4147-A177-3AD203B41FA5}">
                      <a16:colId xmlns:a16="http://schemas.microsoft.com/office/drawing/2014/main" val="580288052"/>
                    </a:ext>
                  </a:extLst>
                </a:gridCol>
              </a:tblGrid>
              <a:tr h="1073409">
                <a:tc>
                  <a:txBody>
                    <a:bodyPr/>
                    <a:lstStyle/>
                    <a:p>
                      <a:r>
                        <a:rPr lang="hr-HR" dirty="0" smtClean="0"/>
                        <a:t>FAZA KOJA PRETHODI KORIŠTENJU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smtClean="0"/>
                        <a:t>SVIJEST O POSTOJANJU</a:t>
                      </a:r>
                      <a:r>
                        <a:rPr lang="hr-HR" baseline="0" dirty="0" smtClean="0"/>
                        <a:t> POTREBE I ŽELJE ZA NJEZINIM ZADOVOLJENJEM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baseline="0" dirty="0" smtClean="0"/>
                        <a:t>TRAŽENJE INFORMACIJA I ODABIR 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780936"/>
                  </a:ext>
                </a:extLst>
              </a:tr>
              <a:tr h="1073409">
                <a:tc>
                  <a:txBody>
                    <a:bodyPr/>
                    <a:lstStyle/>
                    <a:p>
                      <a:r>
                        <a:rPr lang="hr-HR" dirty="0" smtClean="0"/>
                        <a:t>KORIŠTENJE</a:t>
                      </a:r>
                      <a:r>
                        <a:rPr lang="hr-HR" baseline="0" dirty="0" smtClean="0"/>
                        <a:t> USLUGOM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PODRAZUMIJEVA UNAPRIJED OBLIKOVANA OČEKIVANJA.</a:t>
                      </a:r>
                      <a:r>
                        <a:rPr lang="hr-HR" baseline="0" dirty="0" smtClean="0"/>
                        <a:t> TIJEKOM PROCESA PRUŽANJA, ODNOSNO KORIŠTENJA USLUGOM KORISNIK PRIKUPLJA GRADI MIŠLJENJA O USLUZI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917318"/>
                  </a:ext>
                </a:extLst>
              </a:tr>
              <a:tr h="1073409">
                <a:tc>
                  <a:txBody>
                    <a:bodyPr/>
                    <a:lstStyle/>
                    <a:p>
                      <a:r>
                        <a:rPr lang="hr-HR" dirty="0" smtClean="0"/>
                        <a:t>PROCJENA ZADOVOLJSTVA NAKON KORIŠTENJA USLUGE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KORISNIK PROCJENJUJE</a:t>
                      </a:r>
                      <a:r>
                        <a:rPr lang="hr-HR" baseline="0" dirty="0" smtClean="0"/>
                        <a:t> USLUGU USPOREĐUJUĆI DOŽIVLJAJ S OČEKIVANJIMA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3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98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216536" y="729658"/>
            <a:ext cx="8388974" cy="988332"/>
          </a:xfrm>
        </p:spPr>
        <p:txBody>
          <a:bodyPr/>
          <a:lstStyle/>
          <a:p>
            <a:r>
              <a:rPr lang="hr-HR" dirty="0" smtClean="0"/>
              <a:t>FAZE ISTRAŽIVANJA TRŽIŠTA USLUGA</a:t>
            </a: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12512"/>
              </p:ext>
            </p:extLst>
          </p:nvPr>
        </p:nvGraphicFramePr>
        <p:xfrm>
          <a:off x="466927" y="2091446"/>
          <a:ext cx="11274358" cy="450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179">
                  <a:extLst>
                    <a:ext uri="{9D8B030D-6E8A-4147-A177-3AD203B41FA5}">
                      <a16:colId xmlns:a16="http://schemas.microsoft.com/office/drawing/2014/main" val="3955764715"/>
                    </a:ext>
                  </a:extLst>
                </a:gridCol>
                <a:gridCol w="5637179">
                  <a:extLst>
                    <a:ext uri="{9D8B030D-6E8A-4147-A177-3AD203B41FA5}">
                      <a16:colId xmlns:a16="http://schemas.microsoft.com/office/drawing/2014/main" val="2030776921"/>
                    </a:ext>
                  </a:extLst>
                </a:gridCol>
              </a:tblGrid>
              <a:tr h="1106522">
                <a:tc>
                  <a:txBody>
                    <a:bodyPr/>
                    <a:lstStyle/>
                    <a:p>
                      <a:r>
                        <a:rPr lang="hr-HR" dirty="0" smtClean="0"/>
                        <a:t>SEKUNDARNO</a:t>
                      </a:r>
                      <a:r>
                        <a:rPr lang="hr-HR" baseline="0" dirty="0" smtClean="0"/>
                        <a:t> ISTRAŽIVANJE – troškovi od nikakvih do visokih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PODACI SE NE PRIKUPLJAJU NEPOSREDNO OD KORISNIKA,</a:t>
                      </a:r>
                      <a:r>
                        <a:rPr lang="hr-HR" baseline="0" dirty="0" smtClean="0"/>
                        <a:t> VEĆ IZ NEKAD PRIJE PROVEDENIH ISTRAŽIVANJA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1492"/>
                  </a:ext>
                </a:extLst>
              </a:tr>
              <a:tr h="1106522">
                <a:tc>
                  <a:txBody>
                    <a:bodyPr/>
                    <a:lstStyle/>
                    <a:p>
                      <a:r>
                        <a:rPr lang="hr-HR" dirty="0" smtClean="0"/>
                        <a:t>KVALITATIVNO ISTRAŽIVANJE – troškovi prihvatljivi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PODACI SE</a:t>
                      </a:r>
                      <a:r>
                        <a:rPr lang="hr-HR" baseline="0" dirty="0" smtClean="0"/>
                        <a:t> PRIKUPLJAJU IZRAVNO OD KORISNIKA. TAKVI PODACI NE MOGU SE GENERALIZIRATI ZBOG MALOG UZORKA ISPITANIKA.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99231"/>
                  </a:ext>
                </a:extLst>
              </a:tr>
              <a:tr h="1106522">
                <a:tc>
                  <a:txBody>
                    <a:bodyPr/>
                    <a:lstStyle/>
                    <a:p>
                      <a:r>
                        <a:rPr lang="hr-HR" dirty="0" smtClean="0"/>
                        <a:t>KVANTITATIVNO ISTRAŽIVANJE – troškovi ovise o metodi istraživanja i veličini uzorka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PODACI SE PRIKUPLJAJU OIZRAVNO OD CILJANOG</a:t>
                      </a:r>
                      <a:r>
                        <a:rPr lang="hr-HR" baseline="0" dirty="0" smtClean="0"/>
                        <a:t> RŽIŠNOG SEGMENTA. KAKO SE RADI O VEĆEM BROJU ISPITANIKA, REZULTATI OMOGUĆUJU PROJEKCIJU NA UKUPNO CILJANO TRŽIŠTE. 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05947"/>
                  </a:ext>
                </a:extLst>
              </a:tr>
              <a:tr h="1106522">
                <a:tc>
                  <a:txBody>
                    <a:bodyPr/>
                    <a:lstStyle/>
                    <a:p>
                      <a:r>
                        <a:rPr lang="hr-HR" dirty="0" smtClean="0"/>
                        <a:t>POKUSNI (TEST) MARKETING – ovise o veličini</a:t>
                      </a:r>
                      <a:r>
                        <a:rPr lang="hr-HR" baseline="0" dirty="0" smtClean="0"/>
                        <a:t> uzorka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NAJČEŠĆE SE KORISTI U</a:t>
                      </a:r>
                      <a:r>
                        <a:rPr lang="hr-HR" baseline="0" dirty="0" smtClean="0"/>
                        <a:t> PROCESU RAZVOJA NOVOG PROIZVODA. PRUŽANJE USLUGA OGRANČENOJ SKUPINI CILJANIH KORISNIKA.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84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88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0311" y="729658"/>
            <a:ext cx="10470498" cy="988332"/>
          </a:xfrm>
        </p:spPr>
        <p:txBody>
          <a:bodyPr/>
          <a:lstStyle/>
          <a:p>
            <a:r>
              <a:rPr lang="hr-HR" dirty="0" smtClean="0"/>
              <a:t>Identifikacija i izbor ciljanog tržišta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225636" y="2119745"/>
            <a:ext cx="7721548" cy="4461163"/>
          </a:xfrm>
          <a:solidFill>
            <a:srgbClr val="B1D0D8"/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hr-HR" sz="2400" b="1" cap="all" dirty="0" smtClean="0"/>
              <a:t>Što znamo raditi?</a:t>
            </a:r>
          </a:p>
          <a:p>
            <a:r>
              <a:rPr lang="hr-HR" sz="2400" b="1" cap="all" dirty="0" smtClean="0"/>
              <a:t>Tko su nam konkurenti’</a:t>
            </a:r>
          </a:p>
          <a:p>
            <a:r>
              <a:rPr lang="hr-HR" sz="2400" b="1" cap="all" dirty="0" smtClean="0"/>
              <a:t>Po čemu smo jedinstveni?</a:t>
            </a:r>
          </a:p>
          <a:p>
            <a:r>
              <a:rPr lang="hr-HR" sz="2400" b="1" cap="all" dirty="0" smtClean="0"/>
              <a:t>Je li naša usluga „u trendu”?</a:t>
            </a:r>
          </a:p>
          <a:p>
            <a:r>
              <a:rPr lang="hr-HR" sz="2400" b="1" cap="all" dirty="0" smtClean="0"/>
              <a:t>Koje su nam slabosti?</a:t>
            </a:r>
          </a:p>
          <a:p>
            <a:r>
              <a:rPr lang="hr-HR" sz="2400" b="1" cap="all" dirty="0" smtClean="0"/>
              <a:t>Koje su prijetnje poslovanju?</a:t>
            </a:r>
          </a:p>
          <a:p>
            <a:r>
              <a:rPr lang="hr-HR" sz="2400" b="1" cap="all" dirty="0" smtClean="0"/>
              <a:t>Tko su nam korisnici?</a:t>
            </a:r>
          </a:p>
          <a:p>
            <a:r>
              <a:rPr lang="hr-HR" sz="2400" b="1" cap="all" dirty="0" smtClean="0"/>
              <a:t>Gdje želimo biti nakon određenog razdoblja?</a:t>
            </a:r>
          </a:p>
        </p:txBody>
      </p:sp>
    </p:spTree>
    <p:extLst>
      <p:ext uri="{BB962C8B-B14F-4D97-AF65-F5344CB8AC3E}">
        <p14:creationId xmlns:p14="http://schemas.microsoft.com/office/powerpoint/2010/main" val="308491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segmentACIJA</a:t>
            </a:r>
            <a:r>
              <a:rPr lang="hr-HR" dirty="0" smtClean="0"/>
              <a:t> TRŽIŠTA USLUGA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9421330"/>
              </p:ext>
            </p:extLst>
          </p:nvPr>
        </p:nvGraphicFramePr>
        <p:xfrm>
          <a:off x="581025" y="2227263"/>
          <a:ext cx="652016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083">
                  <a:extLst>
                    <a:ext uri="{9D8B030D-6E8A-4147-A177-3AD203B41FA5}">
                      <a16:colId xmlns:a16="http://schemas.microsoft.com/office/drawing/2014/main" val="3059127895"/>
                    </a:ext>
                  </a:extLst>
                </a:gridCol>
                <a:gridCol w="3260083">
                  <a:extLst>
                    <a:ext uri="{9D8B030D-6E8A-4147-A177-3AD203B41FA5}">
                      <a16:colId xmlns:a16="http://schemas.microsoft.com/office/drawing/2014/main" val="3857961346"/>
                    </a:ext>
                  </a:extLst>
                </a:gridCol>
              </a:tblGrid>
              <a:tr h="1177170">
                <a:tc>
                  <a:txBody>
                    <a:bodyPr/>
                    <a:lstStyle/>
                    <a:p>
                      <a:r>
                        <a:rPr lang="hr-HR" dirty="0" smtClean="0"/>
                        <a:t>GEOGRAFSKA OBILJEŽJA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PODJELA PREMA KONTINENTIMA,</a:t>
                      </a:r>
                      <a:r>
                        <a:rPr lang="hr-HR" baseline="0" dirty="0" smtClean="0"/>
                        <a:t> REGIJAMA, ZEMLJAMA, GRADOVIMA, PREMA GUSTOĆI NASELJENOSTI ILI KLIMI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8754"/>
                  </a:ext>
                </a:extLst>
              </a:tr>
              <a:tr h="1177170">
                <a:tc>
                  <a:txBody>
                    <a:bodyPr/>
                    <a:lstStyle/>
                    <a:p>
                      <a:r>
                        <a:rPr lang="hr-HR" dirty="0" smtClean="0"/>
                        <a:t>DEMOGRAFSKA OBILJEŽJA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PODJELA PREMA STAROSNOJ STRUKTURI STANOVNIŠTVA,</a:t>
                      </a:r>
                      <a:r>
                        <a:rPr lang="hr-HR" baseline="0" dirty="0" smtClean="0"/>
                        <a:t> SPOLI. OBRAZOVANJU, PRIHODIMA KUĆANSTVA, NACIONALNOSTI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37136"/>
                  </a:ext>
                </a:extLst>
              </a:tr>
              <a:tr h="1177170">
                <a:tc>
                  <a:txBody>
                    <a:bodyPr/>
                    <a:lstStyle/>
                    <a:p>
                      <a:r>
                        <a:rPr lang="hr-HR" dirty="0" smtClean="0"/>
                        <a:t>PSIHOGRASKA OBILJEŽJA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PODJELA PREMA STATUSU U DRUŠTVU,</a:t>
                      </a:r>
                      <a:r>
                        <a:rPr lang="hr-HR" baseline="0" dirty="0" smtClean="0"/>
                        <a:t> ŽIVOTNIM STILOM ILI OSOBNIM OBILJEŽJIMA POPUT LOJALNOSTI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193063"/>
                  </a:ext>
                </a:extLst>
              </a:tr>
            </a:tbl>
          </a:graphicData>
        </a:graphic>
      </p:graphicFrame>
      <p:pic>
        <p:nvPicPr>
          <p:cNvPr id="6" name="Rezervirano mjesto sadržaja 5" descr="Free picture: &lt;strong&gt;geography&lt;/strong&gt;, map, sphere, earth, globe, object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75" y="2227263"/>
            <a:ext cx="3621674" cy="3633787"/>
          </a:xfrm>
        </p:spPr>
      </p:pic>
    </p:spTree>
    <p:extLst>
      <p:ext uri="{BB962C8B-B14F-4D97-AF65-F5344CB8AC3E}">
        <p14:creationId xmlns:p14="http://schemas.microsoft.com/office/powerpoint/2010/main" val="185452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485016" y="729658"/>
            <a:ext cx="9120494" cy="787857"/>
          </a:xfrm>
        </p:spPr>
        <p:txBody>
          <a:bodyPr/>
          <a:lstStyle/>
          <a:p>
            <a:r>
              <a:rPr lang="hr-HR" dirty="0" smtClean="0"/>
              <a:t>OCJENA KVALITETE USLUGE</a:t>
            </a: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99067"/>
              </p:ext>
            </p:extLst>
          </p:nvPr>
        </p:nvGraphicFramePr>
        <p:xfrm>
          <a:off x="436664" y="1906441"/>
          <a:ext cx="11353259" cy="48379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19285">
                  <a:extLst>
                    <a:ext uri="{9D8B030D-6E8A-4147-A177-3AD203B41FA5}">
                      <a16:colId xmlns:a16="http://schemas.microsoft.com/office/drawing/2014/main" val="3869952430"/>
                    </a:ext>
                  </a:extLst>
                </a:gridCol>
                <a:gridCol w="6933974">
                  <a:extLst>
                    <a:ext uri="{9D8B030D-6E8A-4147-A177-3AD203B41FA5}">
                      <a16:colId xmlns:a16="http://schemas.microsoft.com/office/drawing/2014/main" val="732528708"/>
                    </a:ext>
                  </a:extLst>
                </a:gridCol>
              </a:tblGrid>
              <a:tr h="600122">
                <a:tc>
                  <a:txBody>
                    <a:bodyPr/>
                    <a:lstStyle/>
                    <a:p>
                      <a:r>
                        <a:rPr lang="hr-HR" dirty="0" smtClean="0"/>
                        <a:t>POUZDANOST U PRUŽANJU USLUGA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ISPUNJAVANJE OBEĆAVANJA</a:t>
                      </a:r>
                      <a:endParaRPr lang="hr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20212"/>
                  </a:ext>
                </a:extLst>
              </a:tr>
              <a:tr h="416819">
                <a:tc>
                  <a:txBody>
                    <a:bodyPr/>
                    <a:lstStyle/>
                    <a:p>
                      <a:r>
                        <a:rPr lang="hr-HR" dirty="0" smtClean="0"/>
                        <a:t>POSLOVNOST I ODGOVORNOST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RASPOLOŽIVOST ZAPOSLENIKA</a:t>
                      </a:r>
                      <a:r>
                        <a:rPr lang="hr-HR" baseline="0" dirty="0" smtClean="0"/>
                        <a:t> U VRIJEME TRAŽENJA USLUGE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26251"/>
                  </a:ext>
                </a:extLst>
              </a:tr>
              <a:tr h="416819">
                <a:tc>
                  <a:txBody>
                    <a:bodyPr/>
                    <a:lstStyle/>
                    <a:p>
                      <a:r>
                        <a:rPr lang="hr-HR" dirty="0" smtClean="0"/>
                        <a:t>KOMPETENTNOST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ODGOVARAJUĆA ZNANJA I VJEŠTINE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85075"/>
                  </a:ext>
                </a:extLst>
              </a:tr>
              <a:tr h="600122">
                <a:tc>
                  <a:txBody>
                    <a:bodyPr/>
                    <a:lstStyle/>
                    <a:p>
                      <a:r>
                        <a:rPr lang="hr-HR" dirty="0" smtClean="0"/>
                        <a:t>PRISTUPAČNOST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PRIKLADNO RADNO VRIJEME, DOBRA LOKACIJA, SMANJENO VRIJEME</a:t>
                      </a:r>
                      <a:r>
                        <a:rPr lang="hr-HR" baseline="0" dirty="0" smtClean="0"/>
                        <a:t> ČEKANJA NA USLUGU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17706"/>
                  </a:ext>
                </a:extLst>
              </a:tr>
              <a:tr h="416819">
                <a:tc>
                  <a:txBody>
                    <a:bodyPr/>
                    <a:lstStyle/>
                    <a:p>
                      <a:r>
                        <a:rPr lang="hr-HR" dirty="0" smtClean="0"/>
                        <a:t>SUSRETLJIVOST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LJUBAZNOST I SRDAČNOST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1229"/>
                  </a:ext>
                </a:extLst>
              </a:tr>
              <a:tr h="416819">
                <a:tc>
                  <a:txBody>
                    <a:bodyPr/>
                    <a:lstStyle/>
                    <a:p>
                      <a:r>
                        <a:rPr lang="hr-HR" dirty="0" smtClean="0"/>
                        <a:t>KOMUNIKACIJA</a:t>
                      </a:r>
                      <a:r>
                        <a:rPr lang="hr-HR" baseline="0" dirty="0" smtClean="0"/>
                        <a:t> S KORISNIKOM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INFORMIRANJE KORISNIKA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76719"/>
                  </a:ext>
                </a:extLst>
              </a:tr>
              <a:tr h="416819">
                <a:tc>
                  <a:txBody>
                    <a:bodyPr/>
                    <a:lstStyle/>
                    <a:p>
                      <a:r>
                        <a:rPr lang="hr-HR" dirty="0" smtClean="0"/>
                        <a:t>KREDIBILITET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PROFESIONALNOST, UGLED I POVJERENJE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49099"/>
                  </a:ext>
                </a:extLst>
              </a:tr>
              <a:tr h="600122">
                <a:tc>
                  <a:txBody>
                    <a:bodyPr/>
                    <a:lstStyle/>
                    <a:p>
                      <a:r>
                        <a:rPr lang="hr-HR" dirty="0" smtClean="0"/>
                        <a:t>SIGURNOST ZA KORISNIKA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OTKLANJANJE MOGUĆNOSTI NASTANKA OPASNOSTI</a:t>
                      </a:r>
                      <a:r>
                        <a:rPr lang="hr-HR" baseline="0" dirty="0" smtClean="0"/>
                        <a:t> ILI SMANJENJE RIZIKA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73919"/>
                  </a:ext>
                </a:extLst>
              </a:tr>
              <a:tr h="416819">
                <a:tc>
                  <a:txBody>
                    <a:bodyPr/>
                    <a:lstStyle/>
                    <a:p>
                      <a:r>
                        <a:rPr lang="hr-HR" dirty="0" smtClean="0"/>
                        <a:t>RAZUMIJEVANJE ZA KORISNIKA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PERSONALIZACIJA USLUGE ZA</a:t>
                      </a:r>
                      <a:r>
                        <a:rPr lang="hr-HR" baseline="0" dirty="0" smtClean="0"/>
                        <a:t> KORISNIKA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269404"/>
                  </a:ext>
                </a:extLst>
              </a:tr>
              <a:tr h="416819">
                <a:tc>
                  <a:txBody>
                    <a:bodyPr/>
                    <a:lstStyle/>
                    <a:p>
                      <a:r>
                        <a:rPr lang="hr-HR" dirty="0" smtClean="0"/>
                        <a:t>OPIPLJIVI ELEMENTI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IZGLED ZAPOSLENIKA, OPREMA, INTERIJER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90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62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SUBJEKTIVNOST KVALITETE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479964" y="2928025"/>
            <a:ext cx="9712035" cy="3633047"/>
          </a:xfrm>
          <a:solidFill>
            <a:srgbClr val="A0BBD9"/>
          </a:solidFill>
          <a:effectLst>
            <a:softEdge rad="838200"/>
          </a:effectLst>
        </p:spPr>
        <p:txBody>
          <a:bodyPr>
            <a:normAutofit fontScale="85000" lnSpcReduction="10000"/>
          </a:bodyPr>
          <a:lstStyle/>
          <a:p>
            <a:r>
              <a:rPr lang="hr-HR" sz="1600" b="1" dirty="0" smtClean="0">
                <a:latin typeface="+mj-lt"/>
              </a:rPr>
              <a:t>PERCEPCIJA KVALITETE USLUGE NE NASTAJE ODJEDNOM, ONA SE OBLIKUJE </a:t>
            </a:r>
          </a:p>
          <a:p>
            <a:pPr marL="0" indent="0">
              <a:buNone/>
            </a:pPr>
            <a:r>
              <a:rPr lang="hr-HR" sz="1600" b="1" dirty="0" smtClean="0">
                <a:latin typeface="+mj-lt"/>
              </a:rPr>
              <a:t>(KADA SE TELEFONSKI, ELEKTRONIČKIM PUTEM ILI PUTEM PROMOTIVNIH MATERIJALA) </a:t>
            </a:r>
          </a:p>
          <a:p>
            <a:pPr marL="0" indent="0">
              <a:buNone/>
            </a:pPr>
            <a:r>
              <a:rPr lang="hr-HR" sz="1600" b="1" dirty="0" smtClean="0">
                <a:latin typeface="+mj-lt"/>
              </a:rPr>
              <a:t>INFORMIRATE O USLUZI, KORISTITE SE USLUGOM U PROSTORIMA NJEZINA PRUŽATELJA, PLAĆATE RAČUN, ISPUNJAVATE UPITNIK O ZADOVOLJSTVU, SLUŠATE ISKUSTVA DRUGIH.</a:t>
            </a:r>
            <a:endParaRPr lang="hr-HR" sz="1600" b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sadržaja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47445" y="2810777"/>
                <a:ext cx="11121183" cy="865393"/>
              </a:xfrm>
              <a:solidFill>
                <a:schemeClr val="bg1"/>
              </a:solidFill>
              <a:effectLst>
                <a:softEdge rad="431800"/>
              </a:effectLst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𝑺𝑼𝑩𝑱𝑬𝑲𝑻𝑰𝑽𝑵𝑨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𝑽𝑹𝑰𝑱𝑬𝑫𝑵𝑶𝑺𝑻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𝑼𝑳𝑼𝑮𝑬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hr-HR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𝑹𝑬𝒁𝑼𝑳𝑻𝑨𝑻𝑰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𝑶𝑺𝑻𝑽𝑨𝑹𝑬𝑵𝑰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𝑼𝑺𝑳𝑼𝑮𝑶𝑴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𝑻𝑰𝑱𝑬𝑲𝑶𝑴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𝑷𝑹𝑶𝑪𝑬𝑺𝑨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𝑵𝑱𝑬𝒁𝑰𝑵𝑨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𝑷𝑹𝑼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𝑨𝑵𝑱𝑨</m:t>
                        </m:r>
                      </m:num>
                      <m:den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𝑪𝑰𝑱𝑬𝑵𝑨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𝑵𝑬𝑵𝑶𝑽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𝑨𝑵𝑰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𝑻𝑹𝑶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𝑶𝑽𝑰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𝑵𝑷𝑹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𝑼𝑻𝑹𝑶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𝑬𝑵𝑶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𝑽𝑹𝑰𝑱𝑬𝑴𝑬</m:t>
                        </m:r>
                        <m:r>
                          <a:rPr lang="hr-HR" sz="2000" b="1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hr-HR" sz="2000" b="1" dirty="0">
                            <a:latin typeface="Arial Black" panose="020B0A0402010202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hr-HR" b="1" i="1" dirty="0" smtClean="0">
                  <a:latin typeface="Arial Black" panose="020B0A04020102020204" pitchFamily="34" charset="0"/>
                </a:endParaRPr>
              </a:p>
              <a:p>
                <a:endParaRPr lang="hr-HR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zervirano mjesto sadržaja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47445" y="2810777"/>
                <a:ext cx="11121183" cy="865393"/>
              </a:xfrm>
              <a:blipFill>
                <a:blip r:embed="rId2"/>
                <a:stretch>
                  <a:fillRect l="-164"/>
                </a:stretch>
              </a:blipFill>
              <a:effectLst>
                <a:softEdge rad="431800"/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69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RJEŠAVANJE NEZADOVOLJSTVA KORISNIKA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47156" y="3224953"/>
            <a:ext cx="5422390" cy="3633047"/>
          </a:xfrm>
          <a:solidFill>
            <a:srgbClr val="B4D4D9"/>
          </a:solidFill>
          <a:effectLst>
            <a:softEdge rad="304800"/>
          </a:effectLst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ZADOVOLJSTVO = PERCEPCIJE – OČEKIVANJA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PERCEPCIJE ≥OČEKIVANJA &gt;&gt;ZADOVOLJAN KORISNIK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PERCEPCIJE &lt; OČEKIVANJA &gt;&gt;NEZADOVOLJAN KORISNIK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913703" y="1507568"/>
            <a:ext cx="11029616" cy="2454833"/>
          </a:xfrm>
          <a:solidFill>
            <a:srgbClr val="A0BBD9"/>
          </a:solidFill>
          <a:effectLst>
            <a:softEdge rad="558800"/>
          </a:effectLst>
        </p:spPr>
        <p:txBody>
          <a:bodyPr/>
          <a:lstStyle/>
          <a:p>
            <a:r>
              <a:rPr lang="hr-HR" dirty="0" smtClean="0"/>
              <a:t>JAMSTVOM KVALITETE USLUGE PRUŽATELJ SE OBVEZUJE DA ĆE U SLUČAJU PROPUSTA ILI POČINJENE POGREŠKE DA ĆE POSTUPITI U KORIST KORISNIKA USLUGE</a:t>
            </a:r>
          </a:p>
          <a:p>
            <a:r>
              <a:rPr lang="hr-HR" dirty="0" smtClean="0"/>
              <a:t>ŽALBE- SADRŽE INFORMACIJE O POGREŠKAMA ILI PROPUSTIMA, MOGU POMOĆI PRUŽATELJU USLUGA U ANALIZI PRUŽANJA USLUGE. NA ŽALBE TREBA ODGOVARATI.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888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KOJE SU PROMJENE POGODOVALE RAZVOJU USLUGA?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96291" y="1801091"/>
            <a:ext cx="10363200" cy="4946073"/>
          </a:xfrm>
          <a:solidFill>
            <a:schemeClr val="bg1">
              <a:alpha val="62000"/>
            </a:schemeClr>
          </a:solidFill>
          <a:effectLst>
            <a:softEdge rad="203200"/>
          </a:effectLst>
        </p:spPr>
        <p:txBody>
          <a:bodyPr>
            <a:noAutofit/>
          </a:bodyPr>
          <a:lstStyle/>
          <a:p>
            <a:r>
              <a:rPr lang="hr-HR" sz="2000" dirty="0" smtClean="0">
                <a:solidFill>
                  <a:srgbClr val="0070C0"/>
                </a:solidFill>
              </a:rPr>
              <a:t>PRODULJENJE ŽIVOTNOG VIJEKA </a:t>
            </a:r>
            <a:r>
              <a:rPr lang="hr-HR" sz="2000" dirty="0" smtClean="0"/>
              <a:t>– rastu potrebe za zdravstvenim uslugama, rekreacijskim i turističkim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UBRZANA URBANIZACIJA </a:t>
            </a:r>
            <a:r>
              <a:rPr lang="hr-HR" sz="2000" dirty="0" smtClean="0"/>
              <a:t>– potreba za infrastrukturnim uslugama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STALNO POVEĆANJE BROJA ZAPOSLENIH ŽENA </a:t>
            </a:r>
            <a:r>
              <a:rPr lang="hr-HR" sz="2000" dirty="0" smtClean="0"/>
              <a:t>– povećanje potražnje za uslugama čišćenja i  vođenja kućanstva, brige o djeci, a pogotovo za uslugama pripreme hrane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ZAPOŠLJAVANJEM ŽENA RASTU OBITELJSKI PRIHODI </a:t>
            </a:r>
            <a:r>
              <a:rPr lang="hr-HR" sz="2000" dirty="0" smtClean="0"/>
              <a:t>– povećava se dio budžeta raspoloživog za potrošnju, ulaganje u nekretnine 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POBOLJŠANJE KVALITETE ŽIVOTA </a:t>
            </a:r>
            <a:r>
              <a:rPr lang="hr-HR" sz="2000" dirty="0" smtClean="0"/>
              <a:t>– više je sredstava moguće trošiti na putovanja, dokolicu, zabavu i rekreaciju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PROCES INTERNACIONALIZACIJE </a:t>
            </a:r>
            <a:r>
              <a:rPr lang="hr-HR" sz="2000" dirty="0" smtClean="0"/>
              <a:t>-  raznovrsnija i kvalitetnija ponuda na nacionalnoj i međunarodnoj razini</a:t>
            </a:r>
          </a:p>
          <a:p>
            <a:r>
              <a:rPr lang="hr-HR" sz="2000" dirty="0" smtClean="0">
                <a:solidFill>
                  <a:srgbClr val="0070C0"/>
                </a:solidFill>
              </a:rPr>
              <a:t>SLOŽENIJI ŽIVOTNI UVJETI </a:t>
            </a:r>
            <a:r>
              <a:rPr lang="hr-HR" sz="2000" dirty="0" smtClean="0"/>
              <a:t>– stvaraju potražnju za uslugama poput osiguranja i pravnih savjeta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7778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IZGRADNJA LOJALNOSTI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7283693"/>
              </p:ext>
            </p:extLst>
          </p:nvPr>
        </p:nvGraphicFramePr>
        <p:xfrm>
          <a:off x="581025" y="2227262"/>
          <a:ext cx="5313938" cy="4411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969">
                  <a:extLst>
                    <a:ext uri="{9D8B030D-6E8A-4147-A177-3AD203B41FA5}">
                      <a16:colId xmlns:a16="http://schemas.microsoft.com/office/drawing/2014/main" val="823970382"/>
                    </a:ext>
                  </a:extLst>
                </a:gridCol>
                <a:gridCol w="2656969">
                  <a:extLst>
                    <a:ext uri="{9D8B030D-6E8A-4147-A177-3AD203B41FA5}">
                      <a16:colId xmlns:a16="http://schemas.microsoft.com/office/drawing/2014/main" val="929088445"/>
                    </a:ext>
                  </a:extLst>
                </a:gridCol>
              </a:tblGrid>
              <a:tr h="1211263">
                <a:tc>
                  <a:txBody>
                    <a:bodyPr/>
                    <a:lstStyle/>
                    <a:p>
                      <a:r>
                        <a:rPr lang="hr-HR" dirty="0" smtClean="0"/>
                        <a:t>LOJALNOST</a:t>
                      </a:r>
                      <a:r>
                        <a:rPr lang="hr-HR" baseline="0" dirty="0" smtClean="0"/>
                        <a:t> POSTOJEĆIH I PRIVLAČENJE VEĆEG BROJA NOVIH KORISNIKA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USMENA KOMUNIKACIJA ZADOVOLJNIH KORISNIKA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93798"/>
                  </a:ext>
                </a:extLst>
              </a:tr>
              <a:tr h="1211263">
                <a:tc>
                  <a:txBody>
                    <a:bodyPr/>
                    <a:lstStyle/>
                    <a:p>
                      <a:r>
                        <a:rPr lang="hr-HR" dirty="0" smtClean="0"/>
                        <a:t>STJECANJE KONKURENTSKE PREDNOSTI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LOJALNI</a:t>
                      </a:r>
                      <a:r>
                        <a:rPr lang="hr-HR" baseline="0" dirty="0" smtClean="0"/>
                        <a:t> SU KORISNICI SPREMNI PLATITI VIŠE I OSTATI VJERNI PRUŽATELJU KOJI ISPUNJAVA NJIHOVE POTREBE ILI ŽELJE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745"/>
                  </a:ext>
                </a:extLst>
              </a:tr>
              <a:tr h="1211263">
                <a:tc>
                  <a:txBody>
                    <a:bodyPr/>
                    <a:lstStyle/>
                    <a:p>
                      <a:r>
                        <a:rPr lang="hr-HR" dirty="0" smtClean="0"/>
                        <a:t>BOLJE OZRAČJE I RADNI UVJETI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ZAPOSLENICI</a:t>
                      </a:r>
                      <a:r>
                        <a:rPr lang="hr-HR" baseline="0" dirty="0" smtClean="0"/>
                        <a:t> SU MOTIVIRANI I NAGRAĐENI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48415"/>
                  </a:ext>
                </a:extLst>
              </a:tr>
            </a:tbl>
          </a:graphicData>
        </a:graphic>
      </p:graphicFrame>
      <p:pic>
        <p:nvPicPr>
          <p:cNvPr id="6" name="Rezervirano mjesto sadržaja 5" descr="Customer &lt;strong&gt;Loyalty&lt;/strong&gt; - Free of Charge Creative Commons Highway Sign imag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064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20819" y="729658"/>
            <a:ext cx="8589990" cy="988332"/>
          </a:xfrm>
        </p:spPr>
        <p:txBody>
          <a:bodyPr/>
          <a:lstStyle/>
          <a:p>
            <a:r>
              <a:rPr lang="hr-HR" dirty="0" smtClean="0"/>
              <a:t>INTERNI I EKSTERNI MARKETING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020819" y="2330134"/>
            <a:ext cx="1440345" cy="536005"/>
          </a:xfrm>
          <a:solidFill>
            <a:schemeClr val="bg1"/>
          </a:solidFill>
          <a:effectLst>
            <a:softEdge rad="88900"/>
          </a:effectLst>
        </p:spPr>
        <p:txBody>
          <a:bodyPr/>
          <a:lstStyle/>
          <a:p>
            <a:r>
              <a:rPr lang="hr-HR" dirty="0" smtClean="0"/>
              <a:t>INTERNI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solidFill>
            <a:srgbClr val="B5D0E1"/>
          </a:solidFill>
          <a:effectLst>
            <a:softEdge rad="101600"/>
          </a:effectLst>
        </p:spPr>
        <p:txBody>
          <a:bodyPr/>
          <a:lstStyle/>
          <a:p>
            <a:r>
              <a:rPr lang="hr-HR" dirty="0" smtClean="0"/>
              <a:t>ZAPOŠLJAVANJE I ZADRŽAVANJE NAJBOLJIH OSOBA TE NJIHOVO POTICANJE NA ŠTO BOLJE I KVALITETNIJE USLUŽIVANJE KORISNIKA</a:t>
            </a:r>
          </a:p>
          <a:p>
            <a:r>
              <a:rPr lang="hr-HR" dirty="0" smtClean="0"/>
              <a:t>TIMSKI RAD</a:t>
            </a:r>
          </a:p>
          <a:p>
            <a:r>
              <a:rPr lang="hr-HR" dirty="0" smtClean="0"/>
              <a:t>MOTIVACIJA</a:t>
            </a:r>
          </a:p>
          <a:p>
            <a:r>
              <a:rPr lang="hr-HR" dirty="0" smtClean="0"/>
              <a:t>ETIČKO PONAŠANJE</a:t>
            </a:r>
          </a:p>
          <a:p>
            <a:r>
              <a:rPr lang="hr-HR" dirty="0" smtClean="0"/>
              <a:t>PREDANOST RADU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2107647" cy="553373"/>
          </a:xfrm>
          <a:solidFill>
            <a:schemeClr val="bg1"/>
          </a:solidFill>
          <a:effectLst>
            <a:softEdge rad="50800"/>
          </a:effectLst>
        </p:spPr>
        <p:txBody>
          <a:bodyPr/>
          <a:lstStyle/>
          <a:p>
            <a:r>
              <a:rPr lang="hr-HR" dirty="0" smtClean="0"/>
              <a:t>EKSTERNI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solidFill>
            <a:srgbClr val="B4D4D9"/>
          </a:solidFill>
          <a:effectLst>
            <a:softEdge rad="190500"/>
          </a:effectLst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PRUŽATELJ USLUGA NASTOJI UBLAŽITI NEOPIPLJIVOST USLUGE, RAZVITI OSJEĆAJ POVJERENJA KOD KORISNIKA I OLAKŠATI IM ODLUČIVANJE U KORIŠTENJU</a:t>
            </a:r>
          </a:p>
          <a:p>
            <a:r>
              <a:rPr lang="hr-HR" dirty="0" smtClean="0"/>
              <a:t>LOKACIJA</a:t>
            </a:r>
          </a:p>
          <a:p>
            <a:r>
              <a:rPr lang="hr-HR" dirty="0" smtClean="0"/>
              <a:t>UREĐENJE</a:t>
            </a:r>
          </a:p>
          <a:p>
            <a:r>
              <a:rPr lang="hr-HR" dirty="0" smtClean="0"/>
              <a:t>DJELATNICI</a:t>
            </a:r>
          </a:p>
          <a:p>
            <a:r>
              <a:rPr lang="hr-HR" dirty="0" smtClean="0"/>
              <a:t>OPREMA</a:t>
            </a:r>
          </a:p>
          <a:p>
            <a:r>
              <a:rPr lang="hr-HR" dirty="0" smtClean="0"/>
              <a:t>BOJE</a:t>
            </a:r>
          </a:p>
          <a:p>
            <a:r>
              <a:rPr lang="hr-HR" dirty="0" smtClean="0"/>
              <a:t>CIJENA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634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61241" y="729658"/>
            <a:ext cx="7141641" cy="988332"/>
          </a:xfrm>
        </p:spPr>
        <p:txBody>
          <a:bodyPr/>
          <a:lstStyle/>
          <a:p>
            <a:r>
              <a:rPr lang="hr-HR" dirty="0" smtClean="0"/>
              <a:t>MARKETING MIX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6492003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6538752"/>
              </p:ext>
            </p:extLst>
          </p:nvPr>
        </p:nvGraphicFramePr>
        <p:xfrm>
          <a:off x="618807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4107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PLANIRANJE I RAZVOJ NOVIH USLUGA</a:t>
            </a:r>
            <a:endParaRPr lang="hr-HR" dirty="0"/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22562"/>
              </p:ext>
            </p:extLst>
          </p:nvPr>
        </p:nvGraphicFramePr>
        <p:xfrm>
          <a:off x="456120" y="2100992"/>
          <a:ext cx="11304620" cy="45843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96425">
                  <a:extLst>
                    <a:ext uri="{9D8B030D-6E8A-4147-A177-3AD203B41FA5}">
                      <a16:colId xmlns:a16="http://schemas.microsoft.com/office/drawing/2014/main" val="168903660"/>
                    </a:ext>
                  </a:extLst>
                </a:gridCol>
                <a:gridCol w="7208195">
                  <a:extLst>
                    <a:ext uri="{9D8B030D-6E8A-4147-A177-3AD203B41FA5}">
                      <a16:colId xmlns:a16="http://schemas.microsoft.com/office/drawing/2014/main" val="1767469145"/>
                    </a:ext>
                  </a:extLst>
                </a:gridCol>
              </a:tblGrid>
              <a:tr h="56099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GLAVNE INOVACIJE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NOVE USLUGE ZA NOVA JOŠ</a:t>
                      </a:r>
                      <a:r>
                        <a:rPr lang="hr-HR" baseline="0" dirty="0" smtClean="0"/>
                        <a:t> NEDEFINIRANA TRŽIŠTA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522149"/>
                  </a:ext>
                </a:extLst>
              </a:tr>
              <a:tr h="56099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START-UP ILI USKRSLE INOVACIJE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NOVE USLUGE KOJIMA SE ZADOVOLJAVAJU POTREBE KORISNIKA NA NEKOM TRŽIŠTU NA KOJEM VEĆ POSTOJE USLUGE</a:t>
                      </a:r>
                      <a:r>
                        <a:rPr lang="hr-HR" baseline="0" dirty="0" smtClean="0"/>
                        <a:t> KOJIMA SE ZADOVOLJAVAJU TE ISTE POTREBE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963396"/>
                  </a:ext>
                </a:extLst>
              </a:tr>
              <a:tr h="56099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NOVI PROIZVODI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USLUGE KOJE PRUŽATELJ DO SADA NIJE IMAO U PONUDI,</a:t>
                      </a:r>
                      <a:r>
                        <a:rPr lang="hr-HR" baseline="0" dirty="0" smtClean="0"/>
                        <a:t> ALI IMALI SU IH NEKI DRUGI POSLOVNI SUBJEKTI. BANKE NUDE USLUGE OSIGURANJA.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50676"/>
                  </a:ext>
                </a:extLst>
              </a:tr>
              <a:tr h="56099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PROŠIRENJE LINIJE PROIZVODA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NUDI</a:t>
                      </a:r>
                      <a:r>
                        <a:rPr lang="hr-HR" baseline="0" dirty="0" smtClean="0"/>
                        <a:t> SE VEĆI IZBOR UNUTAR POSTOJEĆIH LINIJA. BANKARSKE USLUGE – UVELI SU INTERNET I MOBILNO BANKARSTVO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719901"/>
                  </a:ext>
                </a:extLst>
              </a:tr>
              <a:tr h="56099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POBOLJŠANJE PROIZVODA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NAUČESTALIJI OBLIK</a:t>
                      </a:r>
                      <a:r>
                        <a:rPr lang="hr-HR" baseline="0" dirty="0" smtClean="0"/>
                        <a:t>, MIJENJAJU SE POSTOJEĆA OBILJEŽJA USLUGE. HŽ IMA VLAKOVE I NUDI PRIJEVOZ, ALI SADA UVODI VLAKOVE VELIKE BRZINE.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92861"/>
                  </a:ext>
                </a:extLst>
              </a:tr>
              <a:tr h="56099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PROMJENE STILA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JAKO PRIMJENJIV TIP INOVACIJE, ALI I NAJSKROMNIJI.</a:t>
                      </a:r>
                      <a:r>
                        <a:rPr lang="hr-HR" baseline="0" dirty="0" smtClean="0"/>
                        <a:t>  MIJENJAJU SE OPIPLJIVE SASTAVNICE. NPR. UVODE SE UNIFORME ZAPOSLENIKA.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8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82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3309" y="729658"/>
            <a:ext cx="8687500" cy="988332"/>
          </a:xfrm>
        </p:spPr>
        <p:txBody>
          <a:bodyPr/>
          <a:lstStyle/>
          <a:p>
            <a:r>
              <a:rPr lang="hr-HR" dirty="0" smtClean="0"/>
              <a:t>CIJENA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4759056"/>
              </p:ext>
            </p:extLst>
          </p:nvPr>
        </p:nvGraphicFramePr>
        <p:xfrm>
          <a:off x="2923309" y="2563092"/>
          <a:ext cx="8687499" cy="295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487">
                  <a:extLst>
                    <a:ext uri="{9D8B030D-6E8A-4147-A177-3AD203B41FA5}">
                      <a16:colId xmlns:a16="http://schemas.microsoft.com/office/drawing/2014/main" val="511046603"/>
                    </a:ext>
                  </a:extLst>
                </a:gridCol>
                <a:gridCol w="6622012">
                  <a:extLst>
                    <a:ext uri="{9D8B030D-6E8A-4147-A177-3AD203B41FA5}">
                      <a16:colId xmlns:a16="http://schemas.microsoft.com/office/drawing/2014/main" val="2540659746"/>
                    </a:ext>
                  </a:extLst>
                </a:gridCol>
              </a:tblGrid>
              <a:tr h="1468779">
                <a:tc>
                  <a:txBody>
                    <a:bodyPr/>
                    <a:lstStyle/>
                    <a:p>
                      <a:r>
                        <a:rPr lang="hr-HR" dirty="0" smtClean="0"/>
                        <a:t>EKONOMSKI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r>
                        <a:rPr lang="hr-HR" baseline="0" dirty="0" smtClean="0"/>
                        <a:t> ODREĐUJE PRIHODE I DOBIT PRUŽATELJA USLUGA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58175"/>
                  </a:ext>
                </a:extLst>
              </a:tr>
              <a:tr h="1482239">
                <a:tc>
                  <a:txBody>
                    <a:bodyPr/>
                    <a:lstStyle/>
                    <a:p>
                      <a:r>
                        <a:rPr lang="hr-HR" dirty="0" smtClean="0"/>
                        <a:t>PSIHOLOŠKI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 USLUGE UTJEČE NA ODREĐIVANJE VRIJEDNOSTI KOJU USLUGA IMA ZA KORISNIKA, ONA JE POKAZATELJ KVALITETE I</a:t>
                      </a:r>
                      <a:r>
                        <a:rPr lang="hr-HR" baseline="0" dirty="0" smtClean="0"/>
                        <a:t> IMA VAŽNU ULOGU PRI STVARANJU I ODRŽAVANJU IMIDŽA PRUŽATELJA USLUGA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28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73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53715" y="729658"/>
            <a:ext cx="7857093" cy="988332"/>
          </a:xfrm>
        </p:spPr>
        <p:txBody>
          <a:bodyPr/>
          <a:lstStyle/>
          <a:p>
            <a:r>
              <a:rPr lang="hr-HR" dirty="0" smtClean="0"/>
              <a:t>PRODAJA I DISTRIBUCIJA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8544783"/>
              </p:ext>
            </p:extLst>
          </p:nvPr>
        </p:nvGraphicFramePr>
        <p:xfrm>
          <a:off x="3753716" y="2504352"/>
          <a:ext cx="7676284" cy="363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720">
                  <a:extLst>
                    <a:ext uri="{9D8B030D-6E8A-4147-A177-3AD203B41FA5}">
                      <a16:colId xmlns:a16="http://schemas.microsoft.com/office/drawing/2014/main" val="434916292"/>
                    </a:ext>
                  </a:extLst>
                </a:gridCol>
                <a:gridCol w="4613564">
                  <a:extLst>
                    <a:ext uri="{9D8B030D-6E8A-4147-A177-3AD203B41FA5}">
                      <a16:colId xmlns:a16="http://schemas.microsoft.com/office/drawing/2014/main" val="2595982348"/>
                    </a:ext>
                  </a:extLst>
                </a:gridCol>
              </a:tblGrid>
              <a:tr h="1816894">
                <a:tc>
                  <a:txBody>
                    <a:bodyPr/>
                    <a:lstStyle/>
                    <a:p>
                      <a:r>
                        <a:rPr lang="hr-HR" dirty="0" smtClean="0"/>
                        <a:t>KORISNIK</a:t>
                      </a:r>
                      <a:r>
                        <a:rPr lang="hr-HR" baseline="0" dirty="0" smtClean="0"/>
                        <a:t> DOLAZI PRUŽATELJU USLUGA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KORISNICA DOLAZI U KOZMETIČKI SALON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624788"/>
                  </a:ext>
                </a:extLst>
              </a:tr>
              <a:tr h="1816894">
                <a:tc>
                  <a:txBody>
                    <a:bodyPr/>
                    <a:lstStyle/>
                    <a:p>
                      <a:r>
                        <a:rPr lang="hr-HR" dirty="0" smtClean="0"/>
                        <a:t>PRUŽATELJ DOLAZI KORISNIKU USLUGA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DJELATNICI REVIZIJE OBAVLJAJU</a:t>
                      </a:r>
                      <a:r>
                        <a:rPr lang="hr-HR" baseline="0" dirty="0" smtClean="0"/>
                        <a:t> NADZOR PRILIKOM ODLASKA KLIJENTU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28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345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3431689" y="729658"/>
            <a:ext cx="8179120" cy="988332"/>
          </a:xfrm>
        </p:spPr>
        <p:txBody>
          <a:bodyPr/>
          <a:lstStyle/>
          <a:p>
            <a:r>
              <a:rPr lang="hr-HR" dirty="0" smtClean="0"/>
              <a:t>PROMOCIJA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1"/>
          </p:nvPr>
        </p:nvSpPr>
        <p:spPr>
          <a:xfrm>
            <a:off x="3325090" y="2723359"/>
            <a:ext cx="8119464" cy="3633047"/>
          </a:xfrm>
          <a:solidFill>
            <a:srgbClr val="B5D0E1"/>
          </a:solidFill>
          <a:effectLst>
            <a:softEdge rad="381000"/>
          </a:effectLst>
        </p:spPr>
        <p:txBody>
          <a:bodyPr/>
          <a:lstStyle/>
          <a:p>
            <a:r>
              <a:rPr lang="hr-HR" b="1" dirty="0" smtClean="0"/>
              <a:t>OGLAŠAVANJE JE DOMINANTNI OBLIK PROMOCIJE PRUŽATELJA USLUGA. U PORUKAMA USMJERENIM KUPCU TREBA SE USREDOTOČITI NA OPIPLJIVE ELEMENTE POVEZANE S USLUGOM.</a:t>
            </a:r>
          </a:p>
          <a:p>
            <a:r>
              <a:rPr lang="hr-HR" b="1" dirty="0" smtClean="0">
                <a:solidFill>
                  <a:schemeClr val="accent1"/>
                </a:solidFill>
              </a:rPr>
              <a:t>LOKACIJA</a:t>
            </a:r>
          </a:p>
          <a:p>
            <a:r>
              <a:rPr lang="hr-HR" b="1" dirty="0" smtClean="0">
                <a:solidFill>
                  <a:schemeClr val="accent1"/>
                </a:solidFill>
              </a:rPr>
              <a:t>PARKIRALIŠNA MJESTA</a:t>
            </a:r>
          </a:p>
          <a:p>
            <a:r>
              <a:rPr lang="hr-HR" b="1" dirty="0" smtClean="0">
                <a:solidFill>
                  <a:schemeClr val="accent1"/>
                </a:solidFill>
              </a:rPr>
              <a:t>IGRAONICE ZA DJECU</a:t>
            </a:r>
          </a:p>
          <a:p>
            <a:r>
              <a:rPr lang="hr-HR" b="1" dirty="0" smtClean="0">
                <a:solidFill>
                  <a:schemeClr val="accent1"/>
                </a:solidFill>
              </a:rPr>
              <a:t>RADNO  VRIJEME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9007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85478" y="702156"/>
            <a:ext cx="8125330" cy="1013800"/>
          </a:xfrm>
        </p:spPr>
        <p:txBody>
          <a:bodyPr/>
          <a:lstStyle/>
          <a:p>
            <a:r>
              <a:rPr lang="hr-HR" dirty="0" smtClean="0"/>
              <a:t>PROCESI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29492" y="2180496"/>
            <a:ext cx="11333018" cy="3678303"/>
          </a:xfrm>
          <a:solidFill>
            <a:srgbClr val="B5D0E1"/>
          </a:solidFill>
          <a:effectLst>
            <a:softEdge rad="927100"/>
          </a:effectLst>
        </p:spPr>
        <p:txBody>
          <a:bodyPr/>
          <a:lstStyle/>
          <a:p>
            <a:r>
              <a:rPr lang="hr-HR" dirty="0" smtClean="0"/>
              <a:t>PROCESI SU SASTAVNICA KOJOM SE MOŽE UPRAVLJATI RADI OSTVARENJA ŽELJENOG POZICIONIRANJA USLUGE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61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9398" y="702156"/>
            <a:ext cx="11051410" cy="1013800"/>
          </a:xfrm>
        </p:spPr>
        <p:txBody>
          <a:bodyPr/>
          <a:lstStyle/>
          <a:p>
            <a:r>
              <a:rPr lang="hr-HR" dirty="0" smtClean="0"/>
              <a:t>ELEMENTI FIZIČKOG OKRUŽENJA</a:t>
            </a:r>
            <a:endParaRPr lang="hr-HR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330655"/>
              </p:ext>
            </p:extLst>
          </p:nvPr>
        </p:nvGraphicFramePr>
        <p:xfrm>
          <a:off x="374073" y="2181225"/>
          <a:ext cx="11388436" cy="4524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218">
                  <a:extLst>
                    <a:ext uri="{9D8B030D-6E8A-4147-A177-3AD203B41FA5}">
                      <a16:colId xmlns:a16="http://schemas.microsoft.com/office/drawing/2014/main" val="693162043"/>
                    </a:ext>
                  </a:extLst>
                </a:gridCol>
                <a:gridCol w="5694218">
                  <a:extLst>
                    <a:ext uri="{9D8B030D-6E8A-4147-A177-3AD203B41FA5}">
                      <a16:colId xmlns:a16="http://schemas.microsoft.com/office/drawing/2014/main" val="1160141465"/>
                    </a:ext>
                  </a:extLst>
                </a:gridCol>
              </a:tblGrid>
              <a:tr h="2091369">
                <a:tc>
                  <a:txBody>
                    <a:bodyPr/>
                    <a:lstStyle/>
                    <a:p>
                      <a:r>
                        <a:rPr lang="hr-HR" b="0" dirty="0" smtClean="0"/>
                        <a:t>ORIJENTACIJA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 smtClean="0"/>
                        <a:t>FIZIČKI</a:t>
                      </a:r>
                      <a:r>
                        <a:rPr lang="hr-HR" b="0" baseline="0" dirty="0" smtClean="0"/>
                        <a:t> OBJEKTI I OBILJEŽJA DAJU KORISNICIMA INFORMACIJE POTREBNE ZA KRETANJE U OKRUŽENJU.</a:t>
                      </a:r>
                    </a:p>
                    <a:p>
                      <a:r>
                        <a:rPr lang="hr-HR" b="0" baseline="0" dirty="0" smtClean="0"/>
                        <a:t>PARKIRALIŠNA MJESTA U GARAŽAMA SHOPPING CENTARA OZNAČENA SU BROJEVIMA, ALI I BOJAMA PREMA SEKTORIMA. TO SLUŽI ZA LAKŠU ORIJENTACIJU. </a:t>
                      </a:r>
                      <a:endParaRPr lang="hr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87350"/>
                  </a:ext>
                </a:extLst>
              </a:tr>
              <a:tr h="739314">
                <a:tc>
                  <a:txBody>
                    <a:bodyPr/>
                    <a:lstStyle/>
                    <a:p>
                      <a:r>
                        <a:rPr lang="hr-HR" b="0" dirty="0" smtClean="0"/>
                        <a:t>KONTROLA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 smtClean="0"/>
                        <a:t>LINIJA PRIVATNOSTI U BANCI</a:t>
                      </a:r>
                      <a:endParaRPr lang="hr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049503"/>
                  </a:ext>
                </a:extLst>
              </a:tr>
              <a:tr h="739314">
                <a:tc>
                  <a:txBody>
                    <a:bodyPr/>
                    <a:lstStyle/>
                    <a:p>
                      <a:r>
                        <a:rPr lang="hr-HR" b="0" dirty="0" smtClean="0"/>
                        <a:t>PRISNOST S USLUGOM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 smtClean="0"/>
                        <a:t>FRANŠIZA</a:t>
                      </a:r>
                      <a:r>
                        <a:rPr lang="hr-HR" b="0" baseline="0" dirty="0" smtClean="0"/>
                        <a:t> PRUŽA ISTE USLUGE NA SVIM LOKACIJAMA</a:t>
                      </a:r>
                      <a:endParaRPr lang="hr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475475"/>
                  </a:ext>
                </a:extLst>
              </a:tr>
              <a:tr h="954377">
                <a:tc>
                  <a:txBody>
                    <a:bodyPr/>
                    <a:lstStyle/>
                    <a:p>
                      <a:r>
                        <a:rPr lang="hr-HR" b="0" dirty="0" smtClean="0"/>
                        <a:t>UTJECAJ NA PERCEPCIJU VREEMA PROVEDENOG ČEKAJUĆI NA RED ZA KORIŠTENJE USLUGOM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 smtClean="0"/>
                        <a:t>ELEKTRONIČKI</a:t>
                      </a:r>
                      <a:r>
                        <a:rPr lang="hr-HR" b="0" baseline="0" dirty="0" smtClean="0"/>
                        <a:t> PANOI S INFORMACIJAMA. REDOMAT U POLICIJI</a:t>
                      </a:r>
                      <a:endParaRPr lang="hr-H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581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507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85854" y="702156"/>
            <a:ext cx="7024953" cy="1013800"/>
          </a:xfrm>
        </p:spPr>
        <p:txBody>
          <a:bodyPr/>
          <a:lstStyle/>
          <a:p>
            <a:r>
              <a:rPr lang="hr-HR" dirty="0" smtClean="0"/>
              <a:t>LJUDSKI ČIMBENIK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541650"/>
              </p:ext>
            </p:extLst>
          </p:nvPr>
        </p:nvGraphicFramePr>
        <p:xfrm>
          <a:off x="4336473" y="2181225"/>
          <a:ext cx="7010399" cy="40394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10399">
                  <a:extLst>
                    <a:ext uri="{9D8B030D-6E8A-4147-A177-3AD203B41FA5}">
                      <a16:colId xmlns:a16="http://schemas.microsoft.com/office/drawing/2014/main" val="2283610336"/>
                    </a:ext>
                  </a:extLst>
                </a:gridCol>
              </a:tblGrid>
              <a:tr h="80789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IZBOR ZAPOSLENIKA</a:t>
                      </a:r>
                      <a:endParaRPr lang="hr-HR" dirty="0"/>
                    </a:p>
                  </a:txBody>
                  <a:tcPr>
                    <a:solidFill>
                      <a:srgbClr val="1D8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81134"/>
                  </a:ext>
                </a:extLst>
              </a:tr>
              <a:tr h="80789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OBRAZOVANJE ZAPOSLENIKA</a:t>
                      </a:r>
                      <a:endParaRPr lang="hr-HR" dirty="0"/>
                    </a:p>
                  </a:txBody>
                  <a:tcPr>
                    <a:solidFill>
                      <a:srgbClr val="899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30047"/>
                  </a:ext>
                </a:extLst>
              </a:tr>
              <a:tr h="80789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MOTIVACIJA ZAPOSLENIKA</a:t>
                      </a:r>
                      <a:endParaRPr lang="hr-HR" dirty="0"/>
                    </a:p>
                  </a:txBody>
                  <a:tcPr>
                    <a:solidFill>
                      <a:srgbClr val="92A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85954"/>
                  </a:ext>
                </a:extLst>
              </a:tr>
              <a:tr h="80789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NAGRAĐIVANJE ZAPOSLENIKA</a:t>
                      </a:r>
                      <a:endParaRPr lang="hr-HR" dirty="0"/>
                    </a:p>
                  </a:txBody>
                  <a:tcPr>
                    <a:solidFill>
                      <a:srgbClr val="BAD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09978"/>
                  </a:ext>
                </a:extLst>
              </a:tr>
              <a:tr h="80789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POVJERENJE ZAPOSLENIKA</a:t>
                      </a:r>
                      <a:endParaRPr lang="hr-HR" dirty="0"/>
                    </a:p>
                  </a:txBody>
                  <a:tcPr>
                    <a:solidFill>
                      <a:srgbClr val="B3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77118"/>
                  </a:ext>
                </a:extLst>
              </a:tr>
            </a:tbl>
          </a:graphicData>
        </a:graphic>
      </p:graphicFrame>
      <p:pic>
        <p:nvPicPr>
          <p:cNvPr id="5" name="Slika 4" descr="Pozitivno nasilj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2918114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60616" y="702156"/>
            <a:ext cx="8050191" cy="1013800"/>
          </a:xfrm>
        </p:spPr>
        <p:txBody>
          <a:bodyPr/>
          <a:lstStyle/>
          <a:p>
            <a:r>
              <a:rPr lang="hr-HR" dirty="0" smtClean="0"/>
              <a:t>Što su to zapravo usluge?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60617" y="2360604"/>
            <a:ext cx="8354989" cy="4497396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rgbClr val="0070C0"/>
                </a:solidFill>
              </a:rPr>
              <a:t>USLUGE</a:t>
            </a:r>
            <a:r>
              <a:rPr lang="hr-HR" sz="2800" dirty="0" smtClean="0"/>
              <a:t> su djela, napori i izvedbe.</a:t>
            </a:r>
          </a:p>
          <a:p>
            <a:pPr lvl="1"/>
            <a:r>
              <a:rPr lang="hr-HR" sz="2400" dirty="0" smtClean="0"/>
              <a:t>Predavanje u školi je neopipljivo, stoga to je usluga.</a:t>
            </a:r>
          </a:p>
          <a:p>
            <a:pPr lvl="1"/>
            <a:r>
              <a:rPr lang="hr-HR" sz="2400" dirty="0" smtClean="0"/>
              <a:t>Turizam, medicinske usluge,  obrazovanje, prijevoz, trgovina, bankarstvo, zaštita ljudi i imovine, javne službe – sve su to usluge.</a:t>
            </a:r>
          </a:p>
          <a:p>
            <a:pPr marL="324000" lvl="1" indent="0">
              <a:buNone/>
            </a:pPr>
            <a:endParaRPr lang="hr-HR" sz="2400" dirty="0" smtClean="0"/>
          </a:p>
          <a:p>
            <a:pPr lvl="1"/>
            <a:r>
              <a:rPr lang="hr-HR" sz="2400" dirty="0" smtClean="0">
                <a:solidFill>
                  <a:srgbClr val="0070C0"/>
                </a:solidFill>
              </a:rPr>
              <a:t>PROFITNO ORIJENTIRANE </a:t>
            </a:r>
            <a:r>
              <a:rPr lang="hr-HR" sz="2400" dirty="0" smtClean="0"/>
              <a:t>– Hoteli, privatne klinike, privatne škole, banke i željeznice</a:t>
            </a:r>
          </a:p>
          <a:p>
            <a:pPr lvl="1"/>
            <a:r>
              <a:rPr lang="hr-HR" sz="2400" dirty="0" smtClean="0">
                <a:solidFill>
                  <a:srgbClr val="0070C0"/>
                </a:solidFill>
              </a:rPr>
              <a:t>NEPROFITNO ORIJENTIRANE </a:t>
            </a:r>
            <a:r>
              <a:rPr lang="hr-HR" sz="2400" dirty="0" smtClean="0"/>
              <a:t>– Sveučilišne bolnice, javne škole, policija, tijela lokalne vlasti (vojska, policija)</a:t>
            </a:r>
          </a:p>
          <a:p>
            <a:pPr lvl="1"/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3740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14955" y="729658"/>
            <a:ext cx="8395854" cy="988332"/>
          </a:xfrm>
        </p:spPr>
        <p:txBody>
          <a:bodyPr/>
          <a:lstStyle/>
          <a:p>
            <a:r>
              <a:rPr lang="hr-HR" dirty="0" smtClean="0"/>
              <a:t>MARKA USLUGA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4716580"/>
              </p:ext>
            </p:extLst>
          </p:nvPr>
        </p:nvGraphicFramePr>
        <p:xfrm>
          <a:off x="3214955" y="5112327"/>
          <a:ext cx="839585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927">
                  <a:extLst>
                    <a:ext uri="{9D8B030D-6E8A-4147-A177-3AD203B41FA5}">
                      <a16:colId xmlns:a16="http://schemas.microsoft.com/office/drawing/2014/main" val="3529741576"/>
                    </a:ext>
                  </a:extLst>
                </a:gridCol>
                <a:gridCol w="4197927">
                  <a:extLst>
                    <a:ext uri="{9D8B030D-6E8A-4147-A177-3AD203B41FA5}">
                      <a16:colId xmlns:a16="http://schemas.microsoft.com/office/drawing/2014/main" val="143019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POSREDNO MJERENJE MARKE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TEMELJI SE NA ISTRAŽIVANJU SUBJEKTIVNIH STAJALIŠTA POTROŠAČA ILI KORISNIKA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6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NEPOSREDNO MJERENJE MARKE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PROVODI SE PRIMJENOM</a:t>
                      </a:r>
                      <a:r>
                        <a:rPr lang="hr-HR" baseline="0" dirty="0" smtClean="0"/>
                        <a:t> RAZLIČITIH KVANTITATIVNIH METODA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42206"/>
                  </a:ext>
                </a:extLst>
              </a:tr>
            </a:tbl>
          </a:graphicData>
        </a:graphic>
      </p:graphicFrame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4701686" y="2782184"/>
            <a:ext cx="5422392" cy="1734397"/>
          </a:xfrm>
        </p:spPr>
        <p:txBody>
          <a:bodyPr/>
          <a:lstStyle/>
          <a:p>
            <a:r>
              <a:rPr lang="hr-HR" dirty="0" smtClean="0"/>
              <a:t>MARKA INFORMIRA KORISNIKA O UJEDNAČENOSTI KVALITETE</a:t>
            </a:r>
          </a:p>
          <a:p>
            <a:r>
              <a:rPr lang="hr-HR" dirty="0" smtClean="0"/>
              <a:t>MARKA MOŽE BITI GLAVNI ELEMENT KOD ODLUČIVANJA O KORIŠTENJU USLUGOM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0352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96145" y="729658"/>
            <a:ext cx="7814664" cy="988332"/>
          </a:xfrm>
        </p:spPr>
        <p:txBody>
          <a:bodyPr/>
          <a:lstStyle/>
          <a:p>
            <a:r>
              <a:rPr lang="hr-HR" dirty="0" smtClean="0"/>
              <a:t>ODLUČIVANJE O MARKI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1783256"/>
              </p:ext>
            </p:extLst>
          </p:nvPr>
        </p:nvGraphicFramePr>
        <p:xfrm>
          <a:off x="3796145" y="2601334"/>
          <a:ext cx="7814664" cy="363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140">
                  <a:extLst>
                    <a:ext uri="{9D8B030D-6E8A-4147-A177-3AD203B41FA5}">
                      <a16:colId xmlns:a16="http://schemas.microsoft.com/office/drawing/2014/main" val="3232375113"/>
                    </a:ext>
                  </a:extLst>
                </a:gridCol>
                <a:gridCol w="5120524">
                  <a:extLst>
                    <a:ext uri="{9D8B030D-6E8A-4147-A177-3AD203B41FA5}">
                      <a16:colId xmlns:a16="http://schemas.microsoft.com/office/drawing/2014/main" val="171388330"/>
                    </a:ext>
                  </a:extLst>
                </a:gridCol>
              </a:tblGrid>
              <a:tr h="908447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OSEBUJNOST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IDENTIFICIRA PRUŽATELJA USLUGE U ODNOSU NA KONKURENCIJU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003845"/>
                  </a:ext>
                </a:extLst>
              </a:tr>
              <a:tr h="908447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PRIMJERENOST</a:t>
                      </a:r>
                      <a:endParaRPr lang="hr-HR" sz="2400" b="1" dirty="0"/>
                    </a:p>
                  </a:txBody>
                  <a:tcPr>
                    <a:solidFill>
                      <a:srgbClr val="92A7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PRIOPĆAVA</a:t>
                      </a:r>
                      <a:r>
                        <a:rPr lang="hr-HR" baseline="0" dirty="0" smtClean="0"/>
                        <a:t> PRIRODU USLUGE</a:t>
                      </a:r>
                      <a:endParaRPr lang="hr-HR" dirty="0"/>
                    </a:p>
                  </a:txBody>
                  <a:tcPr>
                    <a:solidFill>
                      <a:srgbClr val="92A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68389"/>
                  </a:ext>
                </a:extLst>
              </a:tr>
              <a:tr h="908447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PAMTLJIVOST</a:t>
                      </a:r>
                      <a:endParaRPr lang="hr-HR" sz="2400" b="1" dirty="0"/>
                    </a:p>
                  </a:txBody>
                  <a:tcPr>
                    <a:solidFill>
                      <a:srgbClr val="BAD9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LAKO JE PAMTLJIVA</a:t>
                      </a:r>
                      <a:endParaRPr lang="hr-HR" dirty="0"/>
                    </a:p>
                  </a:txBody>
                  <a:tcPr>
                    <a:solidFill>
                      <a:srgbClr val="BAD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43219"/>
                  </a:ext>
                </a:extLst>
              </a:tr>
              <a:tr h="908447"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FLEKSIBILNOST</a:t>
                      </a:r>
                      <a:endParaRPr lang="hr-HR" sz="2400" b="1" dirty="0"/>
                    </a:p>
                  </a:txBody>
                  <a:tcPr>
                    <a:solidFill>
                      <a:srgbClr val="B3CD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POKRIVA NE SAMO TRENUTAČNO POSLOVANJE,</a:t>
                      </a:r>
                      <a:r>
                        <a:rPr lang="hr-HR" baseline="0" dirty="0" smtClean="0"/>
                        <a:t> VEĆ I BUDUĆE PROMJENE I EKSPANZIJE</a:t>
                      </a:r>
                      <a:endParaRPr lang="hr-HR" dirty="0"/>
                    </a:p>
                  </a:txBody>
                  <a:tcPr>
                    <a:solidFill>
                      <a:srgbClr val="B3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42490"/>
                  </a:ext>
                </a:extLst>
              </a:tr>
            </a:tbl>
          </a:graphicData>
        </a:graphic>
      </p:graphicFrame>
      <p:pic>
        <p:nvPicPr>
          <p:cNvPr id="6" name="Rezervirano mjesto sadržaja 5" descr="&lt;strong&gt;Bolt&lt;/strong&gt; drivers being harassed and intimidated by meter taxis | GroundUp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73" y="729658"/>
            <a:ext cx="3243436" cy="1697736"/>
          </a:xfrm>
        </p:spPr>
      </p:pic>
    </p:spTree>
    <p:extLst>
      <p:ext uri="{BB962C8B-B14F-4D97-AF65-F5344CB8AC3E}">
        <p14:creationId xmlns:p14="http://schemas.microsoft.com/office/powerpoint/2010/main" val="209573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3792" y="702156"/>
            <a:ext cx="10847015" cy="1013800"/>
          </a:xfrm>
        </p:spPr>
        <p:txBody>
          <a:bodyPr/>
          <a:lstStyle/>
          <a:p>
            <a:r>
              <a:rPr lang="hr-HR" dirty="0" smtClean="0"/>
              <a:t>Usluge su različite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softEdge rad="596900"/>
          </a:effectLst>
        </p:spPr>
        <p:txBody>
          <a:bodyPr/>
          <a:lstStyle/>
          <a:p>
            <a:r>
              <a:rPr lang="hr-HR" sz="3200" dirty="0" smtClean="0"/>
              <a:t>USLUGE ESTETSKOG KIRURGA, VODOINSTALATERA, POŠTANSKE, BANKARSKE USLUGE PREKO BANKOMATA I/ILI INTERNETA, USLUGE ČUVANJA DJECE, KEMIJSKOG ČIŠĆENJA ODJEĆE – MEĐUSOBNO SU UVELIKE RAZLIČITE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0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37494"/>
              </p:ext>
            </p:extLst>
          </p:nvPr>
        </p:nvGraphicFramePr>
        <p:xfrm>
          <a:off x="2549236" y="731520"/>
          <a:ext cx="9642764" cy="6126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95183">
                  <a:extLst>
                    <a:ext uri="{9D8B030D-6E8A-4147-A177-3AD203B41FA5}">
                      <a16:colId xmlns:a16="http://schemas.microsoft.com/office/drawing/2014/main" val="1125647051"/>
                    </a:ext>
                  </a:extLst>
                </a:gridCol>
                <a:gridCol w="4047581">
                  <a:extLst>
                    <a:ext uri="{9D8B030D-6E8A-4147-A177-3AD203B41FA5}">
                      <a16:colId xmlns:a16="http://schemas.microsoft.com/office/drawing/2014/main" val="3477341108"/>
                    </a:ext>
                  </a:extLst>
                </a:gridCol>
              </a:tblGrid>
              <a:tr h="31362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KATEGORIJA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999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PRIMJER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99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05981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VRSTA TRŽIŠTA</a:t>
                      </a:r>
                      <a:endParaRPr lang="hr-HR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B8D1E4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rgbClr val="B8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50833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INDIVIDUALNI</a:t>
                      </a:r>
                      <a:r>
                        <a:rPr lang="hr-HR" baseline="0" dirty="0" smtClean="0"/>
                        <a:t> KORISNICI</a:t>
                      </a:r>
                      <a:endParaRPr lang="hr-HR" dirty="0"/>
                    </a:p>
                  </a:txBody>
                  <a:tcPr>
                    <a:solidFill>
                      <a:srgbClr val="B8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Popravci, dječja skrb, pravni savjeti</a:t>
                      </a:r>
                      <a:endParaRPr lang="hr-HR" dirty="0"/>
                    </a:p>
                  </a:txBody>
                  <a:tcPr>
                    <a:solidFill>
                      <a:srgbClr val="B8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15450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POSLOVNI KORISNICI</a:t>
                      </a:r>
                      <a:endParaRPr lang="hr-HR" dirty="0"/>
                    </a:p>
                  </a:txBody>
                  <a:tcPr>
                    <a:solidFill>
                      <a:srgbClr val="B8D1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Konzalting, usluge čuvanja i zaštite</a:t>
                      </a:r>
                      <a:endParaRPr lang="hr-HR" dirty="0"/>
                    </a:p>
                  </a:txBody>
                  <a:tcPr>
                    <a:solidFill>
                      <a:srgbClr val="B8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27461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STUPANJ RADNE INTEZIVNOSTI</a:t>
                      </a:r>
                      <a:endParaRPr lang="hr-HR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AD9D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BAD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66478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RADNO INTENZIVNE</a:t>
                      </a:r>
                      <a:endParaRPr lang="hr-HR" dirty="0"/>
                    </a:p>
                  </a:txBody>
                  <a:tcPr>
                    <a:solidFill>
                      <a:srgbClr val="BAD9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Frizerske</a:t>
                      </a:r>
                      <a:r>
                        <a:rPr lang="hr-HR" baseline="0" dirty="0" smtClean="0"/>
                        <a:t> usluge, obrazovanje</a:t>
                      </a:r>
                      <a:endParaRPr lang="hr-HR" dirty="0"/>
                    </a:p>
                  </a:txBody>
                  <a:tcPr>
                    <a:solidFill>
                      <a:srgbClr val="BAD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83049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KAPITALNO INTENZIVNE</a:t>
                      </a:r>
                      <a:endParaRPr lang="hr-HR" dirty="0"/>
                    </a:p>
                  </a:txBody>
                  <a:tcPr>
                    <a:solidFill>
                      <a:srgbClr val="BAD9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Telekomunikacije,</a:t>
                      </a:r>
                      <a:r>
                        <a:rPr lang="hr-HR" baseline="0" dirty="0" smtClean="0"/>
                        <a:t> javni prijevoz</a:t>
                      </a:r>
                      <a:endParaRPr lang="hr-HR" dirty="0"/>
                    </a:p>
                  </a:txBody>
                  <a:tcPr>
                    <a:solidFill>
                      <a:srgbClr val="BAD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41917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/>
                          </a:solidFill>
                        </a:rPr>
                        <a:t>STUPANJ KONTAKTA</a:t>
                      </a:r>
                      <a:r>
                        <a:rPr lang="hr-HR" b="1" baseline="0" dirty="0" smtClean="0">
                          <a:solidFill>
                            <a:schemeClr val="accent1"/>
                          </a:solidFill>
                        </a:rPr>
                        <a:t> S KORISNIKOM</a:t>
                      </a:r>
                      <a:endParaRPr lang="hr-HR" b="1" i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92A7C6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92A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06877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VISOK</a:t>
                      </a:r>
                      <a:endParaRPr lang="hr-HR" dirty="0"/>
                    </a:p>
                  </a:txBody>
                  <a:tcPr>
                    <a:solidFill>
                      <a:srgbClr val="92A7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Zdravstvena zaštita, hoteli, zračni prijevoz</a:t>
                      </a:r>
                      <a:endParaRPr lang="hr-HR" dirty="0"/>
                    </a:p>
                  </a:txBody>
                  <a:tcPr>
                    <a:solidFill>
                      <a:srgbClr val="92A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73152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NIZAK</a:t>
                      </a:r>
                      <a:endParaRPr lang="hr-HR" dirty="0"/>
                    </a:p>
                  </a:txBody>
                  <a:tcPr>
                    <a:solidFill>
                      <a:srgbClr val="92A7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Poštanske usluge i usluge dostave</a:t>
                      </a:r>
                      <a:endParaRPr lang="hr-HR" dirty="0"/>
                    </a:p>
                  </a:txBody>
                  <a:tcPr>
                    <a:solidFill>
                      <a:srgbClr val="92A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27727"/>
                  </a:ext>
                </a:extLst>
              </a:tr>
              <a:tr h="548835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KVALIFIKACIJA SUBJEKTA KOJI</a:t>
                      </a:r>
                      <a:r>
                        <a:rPr lang="hr-HR" b="1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PRUŽA USLUGU</a:t>
                      </a:r>
                      <a:endParaRPr lang="hr-HR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3C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B3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49569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PROFESIONALNA</a:t>
                      </a:r>
                      <a:endParaRPr lang="hr-HR" dirty="0"/>
                    </a:p>
                  </a:txBody>
                  <a:tcPr>
                    <a:solidFill>
                      <a:srgbClr val="B3CD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Pravni savjeti,</a:t>
                      </a:r>
                      <a:r>
                        <a:rPr lang="hr-HR" baseline="0" dirty="0" smtClean="0"/>
                        <a:t> računovodstvene usluge</a:t>
                      </a:r>
                      <a:endParaRPr lang="hr-HR" dirty="0"/>
                    </a:p>
                  </a:txBody>
                  <a:tcPr>
                    <a:solidFill>
                      <a:srgbClr val="B3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22720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NEPROFESIONALNA</a:t>
                      </a:r>
                      <a:endParaRPr lang="hr-HR" dirty="0"/>
                    </a:p>
                  </a:txBody>
                  <a:tcPr>
                    <a:solidFill>
                      <a:srgbClr val="B3CD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Usluge</a:t>
                      </a:r>
                      <a:r>
                        <a:rPr lang="hr-HR" baseline="0" dirty="0" smtClean="0"/>
                        <a:t> u kućanstvu i usluge čišćenja</a:t>
                      </a:r>
                      <a:endParaRPr lang="hr-HR" dirty="0"/>
                    </a:p>
                  </a:txBody>
                  <a:tcPr>
                    <a:solidFill>
                      <a:srgbClr val="B3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29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b="1" u="none" dirty="0" smtClean="0">
                          <a:solidFill>
                            <a:srgbClr val="1D89A3"/>
                          </a:solidFill>
                        </a:rPr>
                        <a:t>CILJ</a:t>
                      </a:r>
                      <a:r>
                        <a:rPr lang="hr-HR" b="1" u="none" baseline="0" dirty="0" smtClean="0">
                          <a:solidFill>
                            <a:srgbClr val="1D89A3"/>
                          </a:solidFill>
                        </a:rPr>
                        <a:t> SUBJEKTA KOJI PRUŽA USLUGU</a:t>
                      </a:r>
                      <a:endParaRPr lang="hr-HR" b="1" i="1" u="none" dirty="0">
                        <a:solidFill>
                          <a:srgbClr val="1D89A3"/>
                        </a:solidFill>
                      </a:endParaRPr>
                    </a:p>
                  </a:txBody>
                  <a:tcPr>
                    <a:solidFill>
                      <a:srgbClr val="91A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91A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52844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PROFITNI </a:t>
                      </a:r>
                      <a:endParaRPr lang="hr-HR" dirty="0"/>
                    </a:p>
                  </a:txBody>
                  <a:tcPr>
                    <a:solidFill>
                      <a:srgbClr val="91A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Zdravstvena zaštita, financijske usluge</a:t>
                      </a:r>
                      <a:endParaRPr lang="hr-HR" dirty="0"/>
                    </a:p>
                  </a:txBody>
                  <a:tcPr>
                    <a:solidFill>
                      <a:srgbClr val="91A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57682"/>
                  </a:ext>
                </a:extLst>
              </a:tr>
              <a:tr h="313620">
                <a:tc>
                  <a:txBody>
                    <a:bodyPr/>
                    <a:lstStyle/>
                    <a:p>
                      <a:r>
                        <a:rPr lang="hr-HR" dirty="0" smtClean="0"/>
                        <a:t>NEPROFITNI</a:t>
                      </a:r>
                      <a:endParaRPr lang="hr-HR" dirty="0"/>
                    </a:p>
                  </a:txBody>
                  <a:tcPr>
                    <a:solidFill>
                      <a:srgbClr val="91A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Zdravstvena zaštita, obrazovanje</a:t>
                      </a:r>
                      <a:endParaRPr lang="hr-HR" dirty="0"/>
                    </a:p>
                  </a:txBody>
                  <a:tcPr>
                    <a:solidFill>
                      <a:srgbClr val="91A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5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26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38079"/>
              </p:ext>
            </p:extLst>
          </p:nvPr>
        </p:nvGraphicFramePr>
        <p:xfrm>
          <a:off x="526473" y="719666"/>
          <a:ext cx="11132127" cy="6101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11929">
                  <a:extLst>
                    <a:ext uri="{9D8B030D-6E8A-4147-A177-3AD203B41FA5}">
                      <a16:colId xmlns:a16="http://schemas.microsoft.com/office/drawing/2014/main" val="1329992939"/>
                    </a:ext>
                  </a:extLst>
                </a:gridCol>
                <a:gridCol w="5820198">
                  <a:extLst>
                    <a:ext uri="{9D8B030D-6E8A-4147-A177-3AD203B41FA5}">
                      <a16:colId xmlns:a16="http://schemas.microsoft.com/office/drawing/2014/main" val="15359073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USLUGE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PREMA KOTLERU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7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USLUGE</a:t>
                      </a: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 PREMA ZASTUPLJENOSTI RADA ILI KAPITALA</a:t>
                      </a:r>
                      <a:endParaRPr lang="hr-HR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D2E0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1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RADNO INTENZIVNE</a:t>
                      </a:r>
                    </a:p>
                  </a:txBody>
                  <a:tcPr>
                    <a:solidFill>
                      <a:srgbClr val="BAD2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FRIZERSKE</a:t>
                      </a:r>
                      <a:endParaRPr lang="hr-HR" dirty="0"/>
                    </a:p>
                  </a:txBody>
                  <a:tcPr>
                    <a:solidFill>
                      <a:srgbClr val="BA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1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KAPITALNO INTENZIVNE</a:t>
                      </a:r>
                      <a:endParaRPr lang="hr-HR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2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PRIJEVOZNIČKE I TELEKOMUNIKACIJSKE</a:t>
                      </a:r>
                      <a:r>
                        <a:rPr lang="hr-HR" baseline="0" dirty="0" smtClean="0"/>
                        <a:t> USLUGE</a:t>
                      </a:r>
                      <a:endParaRPr lang="hr-HR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1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USLUGE PREMA POTREBI NAZOČNOSTI KORISNIKA PRI PRUŽANJU USLUGE</a:t>
                      </a:r>
                      <a:endParaRPr lang="hr-H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CED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CED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5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IZRAVNO</a:t>
                      </a:r>
                      <a:r>
                        <a:rPr lang="hr-HR" baseline="0" dirty="0" smtClean="0"/>
                        <a:t> PRUŽANJE USLUGA</a:t>
                      </a:r>
                      <a:endParaRPr lang="hr-HR" dirty="0"/>
                    </a:p>
                  </a:txBody>
                  <a:tcPr>
                    <a:solidFill>
                      <a:srgbClr val="AECED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KOZMETIČKE</a:t>
                      </a:r>
                      <a:r>
                        <a:rPr lang="hr-HR" baseline="0" dirty="0" smtClean="0"/>
                        <a:t> USLUGE, MASAŽA</a:t>
                      </a:r>
                      <a:endParaRPr lang="hr-HR" dirty="0"/>
                    </a:p>
                  </a:txBody>
                  <a:tcPr>
                    <a:solidFill>
                      <a:srgbClr val="AECED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3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NEIZRAVNO</a:t>
                      </a:r>
                      <a:r>
                        <a:rPr lang="hr-HR" baseline="0" dirty="0" smtClean="0"/>
                        <a:t> PRUŽANJE USLUGA</a:t>
                      </a:r>
                      <a:endParaRPr lang="hr-HR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ED4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POPRAVCI</a:t>
                      </a:r>
                      <a:r>
                        <a:rPr lang="hr-HR" baseline="0" dirty="0" smtClean="0"/>
                        <a:t> KUĆNIH APARATA</a:t>
                      </a:r>
                      <a:endParaRPr lang="hr-HR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ED4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1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USLUGE</a:t>
                      </a:r>
                      <a:r>
                        <a:rPr lang="hr-HR" b="1" baseline="0" dirty="0" smtClean="0">
                          <a:solidFill>
                            <a:srgbClr val="0070C0"/>
                          </a:solidFill>
                        </a:rPr>
                        <a:t> PREMA KORISNIKU</a:t>
                      </a:r>
                      <a:endParaRPr lang="hr-H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D2E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D2E0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0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OSOBNE USLUGE</a:t>
                      </a:r>
                      <a:endParaRPr lang="hr-HR" dirty="0"/>
                    </a:p>
                  </a:txBody>
                  <a:tcPr>
                    <a:solidFill>
                      <a:srgbClr val="BAD2E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ZADOVOLJAVAJU OSOBNE POTREBE, UGOSTITELJSTVO</a:t>
                      </a:r>
                      <a:endParaRPr lang="hr-HR" dirty="0"/>
                    </a:p>
                  </a:txBody>
                  <a:tcPr>
                    <a:solidFill>
                      <a:srgbClr val="BAD2E0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7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POSLOVNE USLUGE</a:t>
                      </a:r>
                      <a:endParaRPr lang="hr-HR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2E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PRAVNI SAVJETI</a:t>
                      </a:r>
                      <a:r>
                        <a:rPr lang="hr-HR" baseline="0" dirty="0" smtClean="0"/>
                        <a:t> NAMJENJENI POSLOVNIM SUBJEKTIMA</a:t>
                      </a:r>
                      <a:endParaRPr lang="hr-HR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2E0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2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rgbClr val="0070C0"/>
                          </a:solidFill>
                        </a:rPr>
                        <a:t>USLUGE PREMA PRUŽATELJU</a:t>
                      </a:r>
                      <a:endParaRPr lang="hr-H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CED4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7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USLUGE</a:t>
                      </a:r>
                      <a:r>
                        <a:rPr lang="hr-HR" baseline="0" dirty="0" smtClean="0"/>
                        <a:t> JAVNOG SEKTORA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POLICIJA I VOJSKA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7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USLUGE PRIVATNOG SEKTORA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BANKARSKE USLUGE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6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PROFITNE USLUGE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TURISTIČKE USLUGE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0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NEPROFITNE USUGE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KNJIŽNICA</a:t>
                      </a:r>
                      <a:endParaRPr lang="hr-HR" dirty="0"/>
                    </a:p>
                  </a:txBody>
                  <a:tcPr>
                    <a:solidFill>
                      <a:srgbClr val="AE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23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SEDAM RAZLIKA IZMEĐU MATERIJALNIH PROIZVODA I USLUGA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87219" y="1863266"/>
            <a:ext cx="5087075" cy="53600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hr-HR" dirty="0" smtClean="0"/>
              <a:t>PROIZVODI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81194" y="2548495"/>
            <a:ext cx="5393100" cy="3941757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1. POTROŠAČ POSJEDUJE MATERIJALNI OBJEKT</a:t>
            </a:r>
          </a:p>
          <a:p>
            <a:r>
              <a:rPr lang="hr-HR" dirty="0" smtClean="0"/>
              <a:t>2. SVI PROIZVEDENI PROIZVODI SU JEDNAKI</a:t>
            </a:r>
          </a:p>
          <a:p>
            <a:r>
              <a:rPr lang="hr-HR" dirty="0" smtClean="0"/>
              <a:t>3. PROIZVOD SE MOŽE SKLADIŠTITI</a:t>
            </a:r>
          </a:p>
          <a:p>
            <a:r>
              <a:rPr lang="hr-HR" dirty="0" smtClean="0"/>
              <a:t>4. POTROŠAČ JE POSLIJEDNJA KARIKA U LANCU, NIJE UKLJUČEN U PROIZVODNJU</a:t>
            </a:r>
          </a:p>
          <a:p>
            <a:r>
              <a:rPr lang="hr-HR" dirty="0" smtClean="0"/>
              <a:t>5. KONTROLA OUTPUTA PROVODI SE USPOREDBOM OUTPUTA SA SPECIFIKACIJAMA</a:t>
            </a:r>
          </a:p>
          <a:p>
            <a:r>
              <a:rPr lang="hr-HR" dirty="0" smtClean="0"/>
              <a:t>6. AKO NASTUPI POGREŠKA, PROIZVOD JE MOGUĆE ŠKARTIRATI</a:t>
            </a:r>
          </a:p>
          <a:p>
            <a:r>
              <a:rPr lang="hr-HR" dirty="0" smtClean="0"/>
              <a:t>7. MORAL ZAPOSLENIKA JE VAŽAN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523736" y="1863266"/>
            <a:ext cx="5087073" cy="553373"/>
          </a:xfrm>
        </p:spPr>
        <p:txBody>
          <a:bodyPr/>
          <a:lstStyle/>
          <a:p>
            <a:r>
              <a:rPr lang="hr-HR" dirty="0" smtClean="0"/>
              <a:t>USLUGE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17709" y="2561915"/>
            <a:ext cx="5393100" cy="3570528"/>
          </a:xfrm>
          <a:solidFill>
            <a:schemeClr val="bg1">
              <a:alpha val="82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1. KORISNIK POSJEDUJE ISKUSTVO, SJEĆANJE</a:t>
            </a:r>
          </a:p>
          <a:p>
            <a:r>
              <a:rPr lang="hr-HR" dirty="0" smtClean="0"/>
              <a:t>2. USLUGA JE JEDINSTVENA, SVAKI KONTAKT JE POSEBAN</a:t>
            </a:r>
          </a:p>
          <a:p>
            <a:r>
              <a:rPr lang="hr-HR" dirty="0" smtClean="0"/>
              <a:t>3. USLUGA NASTAJE I NESTAJE, NE MOŽE SE SKLADIŠTITI</a:t>
            </a:r>
          </a:p>
          <a:p>
            <a:r>
              <a:rPr lang="hr-HR" dirty="0" smtClean="0"/>
              <a:t>4. KORISNIK SUDJELUJE U PRUŽANJU USLUGE</a:t>
            </a:r>
          </a:p>
          <a:p>
            <a:r>
              <a:rPr lang="hr-HR" dirty="0" smtClean="0"/>
              <a:t>5. KVALITETU PROCJENJUJE S OBZIROM NA OČEKIVANJA</a:t>
            </a:r>
          </a:p>
          <a:p>
            <a:r>
              <a:rPr lang="hr-HR" dirty="0" smtClean="0"/>
              <a:t>6. USLUGA SE NE MOŽE POPRAVITI, OSTAJE SAMO ISPRIKA I PONOVNO PRUŽANJE USLUGE</a:t>
            </a:r>
          </a:p>
          <a:p>
            <a:r>
              <a:rPr lang="hr-HR" dirty="0" smtClean="0"/>
              <a:t>7. MORAL JE KLJUČAN</a:t>
            </a:r>
          </a:p>
        </p:txBody>
      </p:sp>
    </p:spTree>
    <p:extLst>
      <p:ext uri="{BB962C8B-B14F-4D97-AF65-F5344CB8AC3E}">
        <p14:creationId xmlns:p14="http://schemas.microsoft.com/office/powerpoint/2010/main" val="298444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2885" y="729658"/>
            <a:ext cx="10717924" cy="988332"/>
          </a:xfrm>
        </p:spPr>
        <p:txBody>
          <a:bodyPr/>
          <a:lstStyle/>
          <a:p>
            <a:r>
              <a:rPr lang="hr-HR" dirty="0" smtClean="0"/>
              <a:t>NEOPIPLJIVOST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74000"/>
            </a:schemeClr>
          </a:solidFill>
          <a:effectLst>
            <a:softEdge rad="279400"/>
          </a:effectLst>
        </p:spPr>
        <p:txBody>
          <a:bodyPr/>
          <a:lstStyle/>
          <a:p>
            <a:r>
              <a:rPr lang="hr-HR" dirty="0" smtClean="0"/>
              <a:t>USLUGE JE TEŠKO NUDITI I PONUDU USLUGA JE TEŠKO RAZUMJETI JER USLUGA NE MOŽE BITI VIĐENA, DOTAKNUTA, ISPROBANA</a:t>
            </a:r>
          </a:p>
          <a:p>
            <a:r>
              <a:rPr lang="hr-HR" dirty="0" smtClean="0"/>
              <a:t>USLUGOM SE KORISTI, ALI JE SE FIZIČKI NE POSJEDUJE</a:t>
            </a:r>
          </a:p>
          <a:p>
            <a:r>
              <a:rPr lang="hr-HR" dirty="0" smtClean="0"/>
              <a:t>ZNANJE, VJEŠTINE I ISKUSTVO SUBJETAKA KOJI PRUŽAJU USLUGU NEOPIPLJIVI SU I UPRAVO ZBOG TOGA KORSNICI OBRAĆAJU POSEBNU POZORNOST NA VIDLJIVE I OPIPLJIVE ELEMENTE KOJI SUDJELUJU U PROCESU PRUŽANJA USLUGE</a:t>
            </a:r>
            <a:endParaRPr lang="hr-HR" dirty="0"/>
          </a:p>
        </p:txBody>
      </p:sp>
      <p:pic>
        <p:nvPicPr>
          <p:cNvPr id="5" name="Rezervirano mjesto sadržaja 4" descr="Dog hacks | Rover Blo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236964"/>
            <a:ext cx="5422900" cy="3614384"/>
          </a:xfrm>
        </p:spPr>
      </p:pic>
    </p:spTree>
    <p:extLst>
      <p:ext uri="{BB962C8B-B14F-4D97-AF65-F5344CB8AC3E}">
        <p14:creationId xmlns:p14="http://schemas.microsoft.com/office/powerpoint/2010/main" val="21907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3099" y="729658"/>
            <a:ext cx="9907709" cy="988332"/>
          </a:xfrm>
        </p:spPr>
        <p:txBody>
          <a:bodyPr/>
          <a:lstStyle/>
          <a:p>
            <a:r>
              <a:rPr lang="hr-HR" dirty="0" smtClean="0"/>
              <a:t>NEDJELJIVOST PROIZVODNJE OD KORIŠTENJA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16582" y="2036618"/>
            <a:ext cx="7094227" cy="4488873"/>
          </a:xfrm>
          <a:solidFill>
            <a:srgbClr val="AECCDB">
              <a:alpha val="61000"/>
            </a:srgbClr>
          </a:solidFill>
          <a:effectLst>
            <a:softEdge rad="254000"/>
          </a:effectLst>
        </p:spPr>
        <p:txBody>
          <a:bodyPr>
            <a:noAutofit/>
          </a:bodyPr>
          <a:lstStyle/>
          <a:p>
            <a:r>
              <a:rPr lang="hr-HR" sz="2400" dirty="0" smtClean="0"/>
              <a:t>KORISNIK DOŽIVLJAVA SVE VIDLJIVE RADNJE TIJEKOM PRUŽANJA USLUGE PA SE ZATO MARKETING MORA ORGANIZIRATI ISTODOBNO S PRUŽANJEM, ODNOSNO KORIŠTENJEM USLUGAMA.</a:t>
            </a:r>
          </a:p>
          <a:p>
            <a:r>
              <a:rPr lang="hr-HR" sz="2400" dirty="0" smtClean="0"/>
              <a:t>NPR. KOD JAVNIH USLUGA GRADSKOG PRIJEVOZA ILI U UGOSTITELJSKIM USLUGAMA SUDJELUJE ISTODOBNO VEĆI BROJ KORISNIKA. OTEŽANA JE KONTROLA I ODRŽAVANJE POSTAVLJENIH STANDARDA U PRUŽANJU USLUGA.</a:t>
            </a:r>
            <a:endParaRPr lang="hr-HR" sz="2400" dirty="0"/>
          </a:p>
        </p:txBody>
      </p:sp>
      <p:pic>
        <p:nvPicPr>
          <p:cNvPr id="5" name="Rezervirano mjesto sadržaja 4" descr="Anne-Sophie Pic – Wikipedia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00" y="2338100"/>
            <a:ext cx="2422524" cy="3633787"/>
          </a:xfrm>
        </p:spPr>
      </p:pic>
    </p:spTree>
    <p:extLst>
      <p:ext uri="{BB962C8B-B14F-4D97-AF65-F5344CB8AC3E}">
        <p14:creationId xmlns:p14="http://schemas.microsoft.com/office/powerpoint/2010/main" val="4258524744"/>
      </p:ext>
    </p:extLst>
  </p:cSld>
  <p:clrMapOvr>
    <a:masterClrMapping/>
  </p:clrMapOvr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Djeljenik</Template>
  <TotalTime>531</TotalTime>
  <Words>1765</Words>
  <Application>Microsoft Office PowerPoint</Application>
  <PresentationFormat>Široki zaslon</PresentationFormat>
  <Paragraphs>272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Cambria Math</vt:lpstr>
      <vt:lpstr>Gill Sans MT</vt:lpstr>
      <vt:lpstr>Wingdings 2</vt:lpstr>
      <vt:lpstr>Djeljenik</vt:lpstr>
      <vt:lpstr>MARKETING USLUGA</vt:lpstr>
      <vt:lpstr>KOJE SU PROMJENE POGODOVALE RAZVOJU USLUGA?</vt:lpstr>
      <vt:lpstr>Što su to zapravo usluge?</vt:lpstr>
      <vt:lpstr>Usluge su različite</vt:lpstr>
      <vt:lpstr>PowerPoint prezentacija</vt:lpstr>
      <vt:lpstr>PowerPoint prezentacija</vt:lpstr>
      <vt:lpstr>SEDAM RAZLIKA IZMEĐU MATERIJALNIH PROIZVODA I USLUGA</vt:lpstr>
      <vt:lpstr>NEOPIPLJIVOST</vt:lpstr>
      <vt:lpstr>NEDJELJIVOST PROIZVODNJE OD KORIŠTENJA</vt:lpstr>
      <vt:lpstr>NEUSKLADIŠTIVOST</vt:lpstr>
      <vt:lpstr>HETEROGENOST</vt:lpstr>
      <vt:lpstr>NEPOSTOJANJE VLASNIŠTVA</vt:lpstr>
      <vt:lpstr>KORISNIK – SUDIONIK U PROCESU PRUŽANJA USLUGA</vt:lpstr>
      <vt:lpstr>FAZE ISTRAŽIVANJA TRŽIŠTA USLUGA</vt:lpstr>
      <vt:lpstr>Identifikacija i izbor ciljanog tržišta</vt:lpstr>
      <vt:lpstr>segmentACIJA TRŽIŠTA USLUGA</vt:lpstr>
      <vt:lpstr>OCJENA KVALITETE USLUGE</vt:lpstr>
      <vt:lpstr>SUBJEKTIVNOST KVALITETE USLUGE</vt:lpstr>
      <vt:lpstr>RJEŠAVANJE NEZADOVOLJSTVA KORISNIKA USLUGE</vt:lpstr>
      <vt:lpstr>IZGRADNJA LOJALNOSTI</vt:lpstr>
      <vt:lpstr>INTERNI I EKSTERNI MARKETING</vt:lpstr>
      <vt:lpstr>MARKETING MIX</vt:lpstr>
      <vt:lpstr>PLANIRANJE I RAZVOJ NOVIH USLUGA</vt:lpstr>
      <vt:lpstr>CIJENA</vt:lpstr>
      <vt:lpstr>PRODAJA I DISTRIBUCIJA</vt:lpstr>
      <vt:lpstr>PROMOCIJA</vt:lpstr>
      <vt:lpstr>PROCESI</vt:lpstr>
      <vt:lpstr>ELEMENTI FIZIČKOG OKRUŽENJA</vt:lpstr>
      <vt:lpstr>LJUDSKI ČIMBENIK</vt:lpstr>
      <vt:lpstr>MARKA USLUGA</vt:lpstr>
      <vt:lpstr>ODLUČIVANJE O MARKI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USLUGA</dc:title>
  <dc:creator>Nastavnik</dc:creator>
  <cp:lastModifiedBy>Nastavnik</cp:lastModifiedBy>
  <cp:revision>9</cp:revision>
  <dcterms:created xsi:type="dcterms:W3CDTF">2024-02-11T10:27:27Z</dcterms:created>
  <dcterms:modified xsi:type="dcterms:W3CDTF">2024-02-11T19:20:40Z</dcterms:modified>
</cp:coreProperties>
</file>