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5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F494C-6D61-4CA7-B1A4-30B993AA4D1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C0D9C9C-5832-4785-8236-F1C2D0F7398C}">
      <dgm:prSet phldrT="[Tekst]"/>
      <dgm:spPr/>
      <dgm:t>
        <a:bodyPr/>
        <a:lstStyle/>
        <a:p>
          <a:r>
            <a:rPr lang="hr-HR" dirty="0" smtClean="0"/>
            <a:t>TEMELJNI SUBJEKTI U TURIZMU</a:t>
          </a:r>
          <a:endParaRPr lang="hr-HR" dirty="0"/>
        </a:p>
      </dgm:t>
    </dgm:pt>
    <dgm:pt modelId="{1667DF65-5FA0-48D5-B583-52B3E7A1C996}" type="parTrans" cxnId="{90BE17CE-32B2-402B-ABE6-6248DE0C65F4}">
      <dgm:prSet/>
      <dgm:spPr/>
      <dgm:t>
        <a:bodyPr/>
        <a:lstStyle/>
        <a:p>
          <a:endParaRPr lang="hr-HR"/>
        </a:p>
      </dgm:t>
    </dgm:pt>
    <dgm:pt modelId="{6A287C02-2C87-4516-9561-C8B02C8F716A}" type="sibTrans" cxnId="{90BE17CE-32B2-402B-ABE6-6248DE0C65F4}">
      <dgm:prSet/>
      <dgm:spPr/>
      <dgm:t>
        <a:bodyPr/>
        <a:lstStyle/>
        <a:p>
          <a:endParaRPr lang="hr-HR"/>
        </a:p>
      </dgm:t>
    </dgm:pt>
    <dgm:pt modelId="{16B1DE94-C52D-4047-86D4-92045117314D}">
      <dgm:prSet phldrT="[Tekst]"/>
      <dgm:spPr/>
      <dgm:t>
        <a:bodyPr/>
        <a:lstStyle/>
        <a:p>
          <a:r>
            <a:rPr lang="hr-HR" dirty="0" smtClean="0"/>
            <a:t>TURIST</a:t>
          </a:r>
          <a:endParaRPr lang="hr-HR" dirty="0"/>
        </a:p>
      </dgm:t>
    </dgm:pt>
    <dgm:pt modelId="{0B7BB822-86B1-4CB5-875E-CE6BF47552A9}" type="parTrans" cxnId="{9A297417-D43D-4D7E-98A6-4280CA063B0C}">
      <dgm:prSet/>
      <dgm:spPr/>
      <dgm:t>
        <a:bodyPr/>
        <a:lstStyle/>
        <a:p>
          <a:endParaRPr lang="hr-HR"/>
        </a:p>
      </dgm:t>
    </dgm:pt>
    <dgm:pt modelId="{2A3DC447-EBA7-4C99-BA9C-20C31F7AC9FB}" type="sibTrans" cxnId="{9A297417-D43D-4D7E-98A6-4280CA063B0C}">
      <dgm:prSet/>
      <dgm:spPr/>
      <dgm:t>
        <a:bodyPr/>
        <a:lstStyle/>
        <a:p>
          <a:endParaRPr lang="hr-HR"/>
        </a:p>
      </dgm:t>
    </dgm:pt>
    <dgm:pt modelId="{D88D11EC-7097-4FB0-B82C-DA2D78CA9291}">
      <dgm:prSet phldrT="[Tekst]"/>
      <dgm:spPr/>
      <dgm:t>
        <a:bodyPr/>
        <a:lstStyle/>
        <a:p>
          <a:r>
            <a:rPr lang="hr-HR" dirty="0" smtClean="0"/>
            <a:t>POSLOVNI SUBJEKTI</a:t>
          </a:r>
          <a:endParaRPr lang="hr-HR" dirty="0"/>
        </a:p>
      </dgm:t>
    </dgm:pt>
    <dgm:pt modelId="{867A638C-997B-4546-A2F2-44A35B8EE0E0}" type="parTrans" cxnId="{00DC24D1-4491-41AE-A0A1-0A28DA2C48B9}">
      <dgm:prSet/>
      <dgm:spPr/>
      <dgm:t>
        <a:bodyPr/>
        <a:lstStyle/>
        <a:p>
          <a:endParaRPr lang="hr-HR"/>
        </a:p>
      </dgm:t>
    </dgm:pt>
    <dgm:pt modelId="{0B64190C-7B77-4B21-8621-3CB2579EBF74}" type="sibTrans" cxnId="{00DC24D1-4491-41AE-A0A1-0A28DA2C48B9}">
      <dgm:prSet/>
      <dgm:spPr/>
      <dgm:t>
        <a:bodyPr/>
        <a:lstStyle/>
        <a:p>
          <a:endParaRPr lang="hr-HR"/>
        </a:p>
      </dgm:t>
    </dgm:pt>
    <dgm:pt modelId="{3F8CD3AF-861A-4FDD-90D6-572287DA8FF8}">
      <dgm:prSet phldrT="[Tekst]"/>
      <dgm:spPr/>
      <dgm:t>
        <a:bodyPr/>
        <a:lstStyle/>
        <a:p>
          <a:r>
            <a:rPr lang="hr-HR" dirty="0" smtClean="0"/>
            <a:t>DRŽAVA, ZEMLJA DOMAĆINA</a:t>
          </a:r>
          <a:endParaRPr lang="hr-HR" dirty="0"/>
        </a:p>
      </dgm:t>
    </dgm:pt>
    <dgm:pt modelId="{541D4CB1-331F-4716-95FD-3234DC432D8A}" type="parTrans" cxnId="{FA011185-8073-4203-A167-96BC985FF2F6}">
      <dgm:prSet/>
      <dgm:spPr/>
      <dgm:t>
        <a:bodyPr/>
        <a:lstStyle/>
        <a:p>
          <a:endParaRPr lang="hr-HR"/>
        </a:p>
      </dgm:t>
    </dgm:pt>
    <dgm:pt modelId="{876F7173-1978-48BA-835B-73BEBA80320E}" type="sibTrans" cxnId="{FA011185-8073-4203-A167-96BC985FF2F6}">
      <dgm:prSet/>
      <dgm:spPr/>
      <dgm:t>
        <a:bodyPr/>
        <a:lstStyle/>
        <a:p>
          <a:endParaRPr lang="hr-HR"/>
        </a:p>
      </dgm:t>
    </dgm:pt>
    <dgm:pt modelId="{AFA98819-639C-4989-986E-579DC6962DD0}">
      <dgm:prSet phldrT="[Tekst]"/>
      <dgm:spPr/>
      <dgm:t>
        <a:bodyPr/>
        <a:lstStyle/>
        <a:p>
          <a:r>
            <a:rPr lang="hr-HR" dirty="0" smtClean="0"/>
            <a:t>LOKALNA ZAJEDNICA</a:t>
          </a:r>
          <a:endParaRPr lang="hr-HR" dirty="0"/>
        </a:p>
      </dgm:t>
    </dgm:pt>
    <dgm:pt modelId="{80E8E513-EB92-46B1-B061-9257A0B4BE64}" type="parTrans" cxnId="{A698B62B-FB7D-45C1-887D-15488B751005}">
      <dgm:prSet/>
      <dgm:spPr/>
      <dgm:t>
        <a:bodyPr/>
        <a:lstStyle/>
        <a:p>
          <a:endParaRPr lang="hr-HR"/>
        </a:p>
      </dgm:t>
    </dgm:pt>
    <dgm:pt modelId="{734A9190-BE6B-42A4-8566-9E8F5392059B}" type="sibTrans" cxnId="{A698B62B-FB7D-45C1-887D-15488B751005}">
      <dgm:prSet/>
      <dgm:spPr/>
      <dgm:t>
        <a:bodyPr/>
        <a:lstStyle/>
        <a:p>
          <a:endParaRPr lang="hr-HR"/>
        </a:p>
      </dgm:t>
    </dgm:pt>
    <dgm:pt modelId="{AD4F1921-0A4F-49AE-B21C-407D6F9AFE87}" type="pres">
      <dgm:prSet presAssocID="{0B5F494C-6D61-4CA7-B1A4-30B993AA4D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23C24C2-2A99-4223-A4E0-EEE431CFADAA}" type="pres">
      <dgm:prSet presAssocID="{3C0D9C9C-5832-4785-8236-F1C2D0F7398C}" presName="centerShape" presStyleLbl="node0" presStyleIdx="0" presStyleCnt="1"/>
      <dgm:spPr/>
      <dgm:t>
        <a:bodyPr/>
        <a:lstStyle/>
        <a:p>
          <a:endParaRPr lang="hr-HR"/>
        </a:p>
      </dgm:t>
    </dgm:pt>
    <dgm:pt modelId="{E5BE4759-F986-441A-870E-0507822E1FC4}" type="pres">
      <dgm:prSet presAssocID="{16B1DE94-C52D-4047-86D4-92045117314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B1D779-BD05-44B0-80F5-FDC42956F5DC}" type="pres">
      <dgm:prSet presAssocID="{16B1DE94-C52D-4047-86D4-92045117314D}" presName="dummy" presStyleCnt="0"/>
      <dgm:spPr/>
    </dgm:pt>
    <dgm:pt modelId="{A5F5AAE7-4F9C-45E4-A8EE-03EA9351F273}" type="pres">
      <dgm:prSet presAssocID="{2A3DC447-EBA7-4C99-BA9C-20C31F7AC9FB}" presName="sibTrans" presStyleLbl="sibTrans2D1" presStyleIdx="0" presStyleCnt="4"/>
      <dgm:spPr/>
      <dgm:t>
        <a:bodyPr/>
        <a:lstStyle/>
        <a:p>
          <a:endParaRPr lang="hr-HR"/>
        </a:p>
      </dgm:t>
    </dgm:pt>
    <dgm:pt modelId="{AD2B393F-1A7B-43DA-BF3D-169EE66719A6}" type="pres">
      <dgm:prSet presAssocID="{D88D11EC-7097-4FB0-B82C-DA2D78CA929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FDF11B-1A6E-453C-951D-78F2478E7CDD}" type="pres">
      <dgm:prSet presAssocID="{D88D11EC-7097-4FB0-B82C-DA2D78CA9291}" presName="dummy" presStyleCnt="0"/>
      <dgm:spPr/>
    </dgm:pt>
    <dgm:pt modelId="{A2AABE90-359F-4CF2-A51E-90880F372D3B}" type="pres">
      <dgm:prSet presAssocID="{0B64190C-7B77-4B21-8621-3CB2579EBF74}" presName="sibTrans" presStyleLbl="sibTrans2D1" presStyleIdx="1" presStyleCnt="4"/>
      <dgm:spPr/>
      <dgm:t>
        <a:bodyPr/>
        <a:lstStyle/>
        <a:p>
          <a:endParaRPr lang="hr-HR"/>
        </a:p>
      </dgm:t>
    </dgm:pt>
    <dgm:pt modelId="{B0078390-7308-4A58-92FB-F7FB6062F1D1}" type="pres">
      <dgm:prSet presAssocID="{3F8CD3AF-861A-4FDD-90D6-572287DA8FF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DBD456-925F-4114-BC94-B7893DE933FE}" type="pres">
      <dgm:prSet presAssocID="{3F8CD3AF-861A-4FDD-90D6-572287DA8FF8}" presName="dummy" presStyleCnt="0"/>
      <dgm:spPr/>
    </dgm:pt>
    <dgm:pt modelId="{2CADAAD8-C842-433C-8F9E-9ECF280B429D}" type="pres">
      <dgm:prSet presAssocID="{876F7173-1978-48BA-835B-73BEBA80320E}" presName="sibTrans" presStyleLbl="sibTrans2D1" presStyleIdx="2" presStyleCnt="4"/>
      <dgm:spPr/>
      <dgm:t>
        <a:bodyPr/>
        <a:lstStyle/>
        <a:p>
          <a:endParaRPr lang="hr-HR"/>
        </a:p>
      </dgm:t>
    </dgm:pt>
    <dgm:pt modelId="{134DFA61-55C4-40CA-B3BB-E7BAB9505C75}" type="pres">
      <dgm:prSet presAssocID="{AFA98819-639C-4989-986E-579DC6962DD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F6FE39-2F4A-446B-BF85-27BA7FD83E99}" type="pres">
      <dgm:prSet presAssocID="{AFA98819-639C-4989-986E-579DC6962DD0}" presName="dummy" presStyleCnt="0"/>
      <dgm:spPr/>
    </dgm:pt>
    <dgm:pt modelId="{BAD215C5-FDCF-4668-B764-A0D61C65A2B7}" type="pres">
      <dgm:prSet presAssocID="{734A9190-BE6B-42A4-8566-9E8F5392059B}" presName="sibTrans" presStyleLbl="sibTrans2D1" presStyleIdx="3" presStyleCnt="4"/>
      <dgm:spPr/>
      <dgm:t>
        <a:bodyPr/>
        <a:lstStyle/>
        <a:p>
          <a:endParaRPr lang="hr-HR"/>
        </a:p>
      </dgm:t>
    </dgm:pt>
  </dgm:ptLst>
  <dgm:cxnLst>
    <dgm:cxn modelId="{E5E58BA9-3E23-4900-B5F9-7ECC1097A9E1}" type="presOf" srcId="{0B5F494C-6D61-4CA7-B1A4-30B993AA4D19}" destId="{AD4F1921-0A4F-49AE-B21C-407D6F9AFE87}" srcOrd="0" destOrd="0" presId="urn:microsoft.com/office/officeart/2005/8/layout/radial6"/>
    <dgm:cxn modelId="{0E35B6E8-3EEC-40B7-9CB8-82C07E28EC3B}" type="presOf" srcId="{3F8CD3AF-861A-4FDD-90D6-572287DA8FF8}" destId="{B0078390-7308-4A58-92FB-F7FB6062F1D1}" srcOrd="0" destOrd="0" presId="urn:microsoft.com/office/officeart/2005/8/layout/radial6"/>
    <dgm:cxn modelId="{9A297417-D43D-4D7E-98A6-4280CA063B0C}" srcId="{3C0D9C9C-5832-4785-8236-F1C2D0F7398C}" destId="{16B1DE94-C52D-4047-86D4-92045117314D}" srcOrd="0" destOrd="0" parTransId="{0B7BB822-86B1-4CB5-875E-CE6BF47552A9}" sibTransId="{2A3DC447-EBA7-4C99-BA9C-20C31F7AC9FB}"/>
    <dgm:cxn modelId="{AD99EC8C-F9B6-4CAB-9C5F-610E12D5CCCB}" type="presOf" srcId="{734A9190-BE6B-42A4-8566-9E8F5392059B}" destId="{BAD215C5-FDCF-4668-B764-A0D61C65A2B7}" srcOrd="0" destOrd="0" presId="urn:microsoft.com/office/officeart/2005/8/layout/radial6"/>
    <dgm:cxn modelId="{42961D82-8A41-4FB0-A3F1-893C5C723C8E}" type="presOf" srcId="{876F7173-1978-48BA-835B-73BEBA80320E}" destId="{2CADAAD8-C842-433C-8F9E-9ECF280B429D}" srcOrd="0" destOrd="0" presId="urn:microsoft.com/office/officeart/2005/8/layout/radial6"/>
    <dgm:cxn modelId="{C9CF605B-98BD-4F87-BED5-BA232932B5E6}" type="presOf" srcId="{AFA98819-639C-4989-986E-579DC6962DD0}" destId="{134DFA61-55C4-40CA-B3BB-E7BAB9505C75}" srcOrd="0" destOrd="0" presId="urn:microsoft.com/office/officeart/2005/8/layout/radial6"/>
    <dgm:cxn modelId="{E17A13AB-91FD-49DE-B6A6-58B578E66B92}" type="presOf" srcId="{3C0D9C9C-5832-4785-8236-F1C2D0F7398C}" destId="{423C24C2-2A99-4223-A4E0-EEE431CFADAA}" srcOrd="0" destOrd="0" presId="urn:microsoft.com/office/officeart/2005/8/layout/radial6"/>
    <dgm:cxn modelId="{90BE17CE-32B2-402B-ABE6-6248DE0C65F4}" srcId="{0B5F494C-6D61-4CA7-B1A4-30B993AA4D19}" destId="{3C0D9C9C-5832-4785-8236-F1C2D0F7398C}" srcOrd="0" destOrd="0" parTransId="{1667DF65-5FA0-48D5-B583-52B3E7A1C996}" sibTransId="{6A287C02-2C87-4516-9561-C8B02C8F716A}"/>
    <dgm:cxn modelId="{00DC24D1-4491-41AE-A0A1-0A28DA2C48B9}" srcId="{3C0D9C9C-5832-4785-8236-F1C2D0F7398C}" destId="{D88D11EC-7097-4FB0-B82C-DA2D78CA9291}" srcOrd="1" destOrd="0" parTransId="{867A638C-997B-4546-A2F2-44A35B8EE0E0}" sibTransId="{0B64190C-7B77-4B21-8621-3CB2579EBF74}"/>
    <dgm:cxn modelId="{A698B62B-FB7D-45C1-887D-15488B751005}" srcId="{3C0D9C9C-5832-4785-8236-F1C2D0F7398C}" destId="{AFA98819-639C-4989-986E-579DC6962DD0}" srcOrd="3" destOrd="0" parTransId="{80E8E513-EB92-46B1-B061-9257A0B4BE64}" sibTransId="{734A9190-BE6B-42A4-8566-9E8F5392059B}"/>
    <dgm:cxn modelId="{C59E9AA9-6829-46D7-8579-13B5E833C265}" type="presOf" srcId="{16B1DE94-C52D-4047-86D4-92045117314D}" destId="{E5BE4759-F986-441A-870E-0507822E1FC4}" srcOrd="0" destOrd="0" presId="urn:microsoft.com/office/officeart/2005/8/layout/radial6"/>
    <dgm:cxn modelId="{A3C770A6-9F38-47F9-A06F-8370016EC661}" type="presOf" srcId="{2A3DC447-EBA7-4C99-BA9C-20C31F7AC9FB}" destId="{A5F5AAE7-4F9C-45E4-A8EE-03EA9351F273}" srcOrd="0" destOrd="0" presId="urn:microsoft.com/office/officeart/2005/8/layout/radial6"/>
    <dgm:cxn modelId="{FA011185-8073-4203-A167-96BC985FF2F6}" srcId="{3C0D9C9C-5832-4785-8236-F1C2D0F7398C}" destId="{3F8CD3AF-861A-4FDD-90D6-572287DA8FF8}" srcOrd="2" destOrd="0" parTransId="{541D4CB1-331F-4716-95FD-3234DC432D8A}" sibTransId="{876F7173-1978-48BA-835B-73BEBA80320E}"/>
    <dgm:cxn modelId="{9E68D94A-5A84-4369-B87B-6534C4339A3C}" type="presOf" srcId="{0B64190C-7B77-4B21-8621-3CB2579EBF74}" destId="{A2AABE90-359F-4CF2-A51E-90880F372D3B}" srcOrd="0" destOrd="0" presId="urn:microsoft.com/office/officeart/2005/8/layout/radial6"/>
    <dgm:cxn modelId="{8A5399AD-7FA7-486C-BA1A-D8CBAFAEC39A}" type="presOf" srcId="{D88D11EC-7097-4FB0-B82C-DA2D78CA9291}" destId="{AD2B393F-1A7B-43DA-BF3D-169EE66719A6}" srcOrd="0" destOrd="0" presId="urn:microsoft.com/office/officeart/2005/8/layout/radial6"/>
    <dgm:cxn modelId="{371018F5-7DD7-43E3-9CD1-55474E4CB293}" type="presParOf" srcId="{AD4F1921-0A4F-49AE-B21C-407D6F9AFE87}" destId="{423C24C2-2A99-4223-A4E0-EEE431CFADAA}" srcOrd="0" destOrd="0" presId="urn:microsoft.com/office/officeart/2005/8/layout/radial6"/>
    <dgm:cxn modelId="{88943383-9664-4598-8248-C537586DEAB4}" type="presParOf" srcId="{AD4F1921-0A4F-49AE-B21C-407D6F9AFE87}" destId="{E5BE4759-F986-441A-870E-0507822E1FC4}" srcOrd="1" destOrd="0" presId="urn:microsoft.com/office/officeart/2005/8/layout/radial6"/>
    <dgm:cxn modelId="{8A7394C7-249E-4A40-88D8-C180B78CA1B0}" type="presParOf" srcId="{AD4F1921-0A4F-49AE-B21C-407D6F9AFE87}" destId="{E6B1D779-BD05-44B0-80F5-FDC42956F5DC}" srcOrd="2" destOrd="0" presId="urn:microsoft.com/office/officeart/2005/8/layout/radial6"/>
    <dgm:cxn modelId="{FD1BFF1E-64C5-4883-BE1C-F5CFE935E55E}" type="presParOf" srcId="{AD4F1921-0A4F-49AE-B21C-407D6F9AFE87}" destId="{A5F5AAE7-4F9C-45E4-A8EE-03EA9351F273}" srcOrd="3" destOrd="0" presId="urn:microsoft.com/office/officeart/2005/8/layout/radial6"/>
    <dgm:cxn modelId="{BB15CF84-BEE2-4198-8203-5F0684C33449}" type="presParOf" srcId="{AD4F1921-0A4F-49AE-B21C-407D6F9AFE87}" destId="{AD2B393F-1A7B-43DA-BF3D-169EE66719A6}" srcOrd="4" destOrd="0" presId="urn:microsoft.com/office/officeart/2005/8/layout/radial6"/>
    <dgm:cxn modelId="{BF9012C3-51CD-406E-91C0-F8CAC41C8987}" type="presParOf" srcId="{AD4F1921-0A4F-49AE-B21C-407D6F9AFE87}" destId="{E6FDF11B-1A6E-453C-951D-78F2478E7CDD}" srcOrd="5" destOrd="0" presId="urn:microsoft.com/office/officeart/2005/8/layout/radial6"/>
    <dgm:cxn modelId="{63554094-A202-4D68-8C03-3C2EF3103F85}" type="presParOf" srcId="{AD4F1921-0A4F-49AE-B21C-407D6F9AFE87}" destId="{A2AABE90-359F-4CF2-A51E-90880F372D3B}" srcOrd="6" destOrd="0" presId="urn:microsoft.com/office/officeart/2005/8/layout/radial6"/>
    <dgm:cxn modelId="{EC321417-23DE-413E-860A-A3DB80AADA15}" type="presParOf" srcId="{AD4F1921-0A4F-49AE-B21C-407D6F9AFE87}" destId="{B0078390-7308-4A58-92FB-F7FB6062F1D1}" srcOrd="7" destOrd="0" presId="urn:microsoft.com/office/officeart/2005/8/layout/radial6"/>
    <dgm:cxn modelId="{022EE794-FA76-47C1-BC64-AA124EB59AF5}" type="presParOf" srcId="{AD4F1921-0A4F-49AE-B21C-407D6F9AFE87}" destId="{2ADBD456-925F-4114-BC94-B7893DE933FE}" srcOrd="8" destOrd="0" presId="urn:microsoft.com/office/officeart/2005/8/layout/radial6"/>
    <dgm:cxn modelId="{C3A35758-DB42-4285-B99F-1FD9873525FC}" type="presParOf" srcId="{AD4F1921-0A4F-49AE-B21C-407D6F9AFE87}" destId="{2CADAAD8-C842-433C-8F9E-9ECF280B429D}" srcOrd="9" destOrd="0" presId="urn:microsoft.com/office/officeart/2005/8/layout/radial6"/>
    <dgm:cxn modelId="{22F34923-7D90-4621-A5C5-2772A8877AA3}" type="presParOf" srcId="{AD4F1921-0A4F-49AE-B21C-407D6F9AFE87}" destId="{134DFA61-55C4-40CA-B3BB-E7BAB9505C75}" srcOrd="10" destOrd="0" presId="urn:microsoft.com/office/officeart/2005/8/layout/radial6"/>
    <dgm:cxn modelId="{36D283D8-29EC-451D-91E8-9AD6BB568C5B}" type="presParOf" srcId="{AD4F1921-0A4F-49AE-B21C-407D6F9AFE87}" destId="{B8F6FE39-2F4A-446B-BF85-27BA7FD83E99}" srcOrd="11" destOrd="0" presId="urn:microsoft.com/office/officeart/2005/8/layout/radial6"/>
    <dgm:cxn modelId="{558FC322-4057-4733-8979-4F7462C81F14}" type="presParOf" srcId="{AD4F1921-0A4F-49AE-B21C-407D6F9AFE87}" destId="{BAD215C5-FDCF-4668-B764-A0D61C65A2B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0DC73D-3CA3-4BBA-AC06-3570AAB0D6A4}" type="doc">
      <dgm:prSet loTypeId="urn:microsoft.com/office/officeart/2005/8/layout/radial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E7BBCF2-5CCB-4BF5-9E7E-94C65FF74DAA}">
      <dgm:prSet phldrT="[Tekst]" custT="1"/>
      <dgm:spPr/>
      <dgm:t>
        <a:bodyPr/>
        <a:lstStyle/>
        <a:p>
          <a:r>
            <a:rPr lang="hr-HR" sz="3600" dirty="0" smtClean="0"/>
            <a:t>CILJNA SKUPINA</a:t>
          </a:r>
          <a:endParaRPr lang="hr-HR" sz="3600" dirty="0"/>
        </a:p>
      </dgm:t>
    </dgm:pt>
    <dgm:pt modelId="{9E57FA3A-EE6F-4060-AF7A-383AFCE47287}" type="parTrans" cxnId="{D5152B2B-770D-446E-B182-4E7099B2B34B}">
      <dgm:prSet/>
      <dgm:spPr/>
      <dgm:t>
        <a:bodyPr/>
        <a:lstStyle/>
        <a:p>
          <a:endParaRPr lang="hr-HR" sz="3200"/>
        </a:p>
      </dgm:t>
    </dgm:pt>
    <dgm:pt modelId="{7BE6D55B-87FB-455F-91A0-7BA8D40136A6}" type="sibTrans" cxnId="{D5152B2B-770D-446E-B182-4E7099B2B34B}">
      <dgm:prSet/>
      <dgm:spPr/>
      <dgm:t>
        <a:bodyPr/>
        <a:lstStyle/>
        <a:p>
          <a:endParaRPr lang="hr-HR" sz="3200"/>
        </a:p>
      </dgm:t>
    </dgm:pt>
    <dgm:pt modelId="{0AA8F042-C649-4CD0-84FD-932E7840BBED}">
      <dgm:prSet phldrT="[Tekst]" custT="1"/>
      <dgm:spPr/>
      <dgm:t>
        <a:bodyPr/>
        <a:lstStyle/>
        <a:p>
          <a:r>
            <a:rPr lang="hr-HR" sz="1100" dirty="0" smtClean="0"/>
            <a:t>PROIZVOD(SMJEŠTAJ, HRANA, USLUGE, INTERIJER, EKSTERIJER)</a:t>
          </a:r>
          <a:endParaRPr lang="hr-HR" sz="1100" dirty="0"/>
        </a:p>
      </dgm:t>
    </dgm:pt>
    <dgm:pt modelId="{EE2FE065-BD0F-4990-BC09-45A6207ECC79}" type="parTrans" cxnId="{9F798A90-4510-47B4-A111-EB620CBB103E}">
      <dgm:prSet custT="1"/>
      <dgm:spPr/>
      <dgm:t>
        <a:bodyPr/>
        <a:lstStyle/>
        <a:p>
          <a:endParaRPr lang="hr-HR" sz="900"/>
        </a:p>
      </dgm:t>
    </dgm:pt>
    <dgm:pt modelId="{7482CAE4-BF2B-4B70-B82D-642867E011B6}" type="sibTrans" cxnId="{9F798A90-4510-47B4-A111-EB620CBB103E}">
      <dgm:prSet/>
      <dgm:spPr/>
      <dgm:t>
        <a:bodyPr/>
        <a:lstStyle/>
        <a:p>
          <a:endParaRPr lang="hr-HR" sz="3200"/>
        </a:p>
      </dgm:t>
    </dgm:pt>
    <dgm:pt modelId="{00088374-A4A7-4800-946F-0C402B802F75}">
      <dgm:prSet phldrT="[Tekst]" custT="1"/>
      <dgm:spPr/>
      <dgm:t>
        <a:bodyPr/>
        <a:lstStyle/>
        <a:p>
          <a:r>
            <a:rPr lang="hr-HR" sz="1100" dirty="0" smtClean="0"/>
            <a:t>CIJENA (OSNOVNA CIJENA, KREDITIRANJE, POPUSTI)</a:t>
          </a:r>
          <a:endParaRPr lang="hr-HR" sz="1100" dirty="0"/>
        </a:p>
      </dgm:t>
    </dgm:pt>
    <dgm:pt modelId="{FBF8E404-D4F2-41C0-8126-1609323E2E73}" type="parTrans" cxnId="{F0472854-DAB3-457C-B378-F52C5863512D}">
      <dgm:prSet custT="1"/>
      <dgm:spPr/>
      <dgm:t>
        <a:bodyPr/>
        <a:lstStyle/>
        <a:p>
          <a:endParaRPr lang="hr-HR" sz="900"/>
        </a:p>
      </dgm:t>
    </dgm:pt>
    <dgm:pt modelId="{BBD46FB3-BE57-401A-BE30-3F772204C201}" type="sibTrans" cxnId="{F0472854-DAB3-457C-B378-F52C5863512D}">
      <dgm:prSet/>
      <dgm:spPr/>
      <dgm:t>
        <a:bodyPr/>
        <a:lstStyle/>
        <a:p>
          <a:endParaRPr lang="hr-HR" sz="3200"/>
        </a:p>
      </dgm:t>
    </dgm:pt>
    <dgm:pt modelId="{0A71513E-5434-4BCA-9A54-9C8351516FD6}">
      <dgm:prSet phldrT="[Tekst]" custT="1"/>
      <dgm:spPr/>
      <dgm:t>
        <a:bodyPr/>
        <a:lstStyle/>
        <a:p>
          <a:r>
            <a:rPr lang="hr-HR" sz="1100" dirty="0" smtClean="0"/>
            <a:t>PRODAJA/MJESTO (REZERVACIJE, UGOVORI, SUSTAV USLUŽIVANJA)</a:t>
          </a:r>
          <a:endParaRPr lang="hr-HR" sz="1100" dirty="0"/>
        </a:p>
      </dgm:t>
    </dgm:pt>
    <dgm:pt modelId="{8D0D3AE3-80DA-40C6-B718-B814B6A83133}" type="parTrans" cxnId="{9B7D9E5B-7B4F-4B07-A004-8D2C6D081C7D}">
      <dgm:prSet custT="1"/>
      <dgm:spPr/>
      <dgm:t>
        <a:bodyPr/>
        <a:lstStyle/>
        <a:p>
          <a:endParaRPr lang="hr-HR" sz="900"/>
        </a:p>
      </dgm:t>
    </dgm:pt>
    <dgm:pt modelId="{54720C43-0F9C-42D5-8F4B-846FA1E77BD4}" type="sibTrans" cxnId="{9B7D9E5B-7B4F-4B07-A004-8D2C6D081C7D}">
      <dgm:prSet/>
      <dgm:spPr/>
      <dgm:t>
        <a:bodyPr/>
        <a:lstStyle/>
        <a:p>
          <a:endParaRPr lang="hr-HR" sz="3200"/>
        </a:p>
      </dgm:t>
    </dgm:pt>
    <dgm:pt modelId="{FCE22532-E49C-4964-BA58-E8A530CF2A12}">
      <dgm:prSet phldrT="[Tekst]" custT="1"/>
      <dgm:spPr/>
      <dgm:t>
        <a:bodyPr/>
        <a:lstStyle/>
        <a:p>
          <a:r>
            <a:rPr lang="hr-HR" sz="1100" dirty="0" smtClean="0"/>
            <a:t>PROMOCIJA (OGLAŠAVANJE, MEDIJI, UNAPREĐENJE PRODAJE)</a:t>
          </a:r>
          <a:endParaRPr lang="hr-HR" sz="1100" dirty="0"/>
        </a:p>
      </dgm:t>
    </dgm:pt>
    <dgm:pt modelId="{DBD22C00-BF6D-45D8-AB44-09ADCBDA4970}" type="parTrans" cxnId="{9DA4865B-29C7-4154-B041-EE720F0DF37D}">
      <dgm:prSet custT="1"/>
      <dgm:spPr/>
      <dgm:t>
        <a:bodyPr/>
        <a:lstStyle/>
        <a:p>
          <a:endParaRPr lang="hr-HR" sz="900"/>
        </a:p>
      </dgm:t>
    </dgm:pt>
    <dgm:pt modelId="{FF8B91F7-F109-435F-95B4-79D93CEF2694}" type="sibTrans" cxnId="{9DA4865B-29C7-4154-B041-EE720F0DF37D}">
      <dgm:prSet/>
      <dgm:spPr/>
      <dgm:t>
        <a:bodyPr/>
        <a:lstStyle/>
        <a:p>
          <a:endParaRPr lang="hr-HR" sz="3200"/>
        </a:p>
      </dgm:t>
    </dgm:pt>
    <dgm:pt modelId="{0C89EBB5-53B0-479D-BE11-305E30E4C771}" type="pres">
      <dgm:prSet presAssocID="{EF0DC73D-3CA3-4BBA-AC06-3570AAB0D6A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882491A-4E78-4355-8C6E-C76A2E50097F}" type="pres">
      <dgm:prSet presAssocID="{EF0DC73D-3CA3-4BBA-AC06-3570AAB0D6A4}" presName="radial" presStyleCnt="0">
        <dgm:presLayoutVars>
          <dgm:animLvl val="ctr"/>
        </dgm:presLayoutVars>
      </dgm:prSet>
      <dgm:spPr/>
    </dgm:pt>
    <dgm:pt modelId="{957693CB-2766-4601-9BB9-20BB8E21212C}" type="pres">
      <dgm:prSet presAssocID="{7E7BBCF2-5CCB-4BF5-9E7E-94C65FF74DAA}" presName="centerShape" presStyleLbl="vennNode1" presStyleIdx="0" presStyleCnt="5"/>
      <dgm:spPr/>
      <dgm:t>
        <a:bodyPr/>
        <a:lstStyle/>
        <a:p>
          <a:endParaRPr lang="hr-HR"/>
        </a:p>
      </dgm:t>
    </dgm:pt>
    <dgm:pt modelId="{E9EF171E-7A84-47A9-8287-FC53060A7CE2}" type="pres">
      <dgm:prSet presAssocID="{0AA8F042-C649-4CD0-84FD-932E7840BBED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3CBD25-77D6-41D8-B15B-4A980EB8A1A3}" type="pres">
      <dgm:prSet presAssocID="{00088374-A4A7-4800-946F-0C402B802F75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1F0C34-6D88-4098-B167-7310CADF72D6}" type="pres">
      <dgm:prSet presAssocID="{0A71513E-5434-4BCA-9A54-9C8351516FD6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871AD5-5CA1-4D24-9D52-0C9DFF3B2598}" type="pres">
      <dgm:prSet presAssocID="{FCE22532-E49C-4964-BA58-E8A530CF2A12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CA584E4-FEB5-43F5-B456-77FEBF545A7E}" type="presOf" srcId="{00088374-A4A7-4800-946F-0C402B802F75}" destId="{D63CBD25-77D6-41D8-B15B-4A980EB8A1A3}" srcOrd="0" destOrd="0" presId="urn:microsoft.com/office/officeart/2005/8/layout/radial3"/>
    <dgm:cxn modelId="{7E16FF5C-9813-44F4-B655-128A7439EEE0}" type="presOf" srcId="{7E7BBCF2-5CCB-4BF5-9E7E-94C65FF74DAA}" destId="{957693CB-2766-4601-9BB9-20BB8E21212C}" srcOrd="0" destOrd="0" presId="urn:microsoft.com/office/officeart/2005/8/layout/radial3"/>
    <dgm:cxn modelId="{D5152B2B-770D-446E-B182-4E7099B2B34B}" srcId="{EF0DC73D-3CA3-4BBA-AC06-3570AAB0D6A4}" destId="{7E7BBCF2-5CCB-4BF5-9E7E-94C65FF74DAA}" srcOrd="0" destOrd="0" parTransId="{9E57FA3A-EE6F-4060-AF7A-383AFCE47287}" sibTransId="{7BE6D55B-87FB-455F-91A0-7BA8D40136A6}"/>
    <dgm:cxn modelId="{9F798A90-4510-47B4-A111-EB620CBB103E}" srcId="{7E7BBCF2-5CCB-4BF5-9E7E-94C65FF74DAA}" destId="{0AA8F042-C649-4CD0-84FD-932E7840BBED}" srcOrd="0" destOrd="0" parTransId="{EE2FE065-BD0F-4990-BC09-45A6207ECC79}" sibTransId="{7482CAE4-BF2B-4B70-B82D-642867E011B6}"/>
    <dgm:cxn modelId="{4A4D59D3-1EAF-44A1-AC64-24740F6347D2}" type="presOf" srcId="{FCE22532-E49C-4964-BA58-E8A530CF2A12}" destId="{24871AD5-5CA1-4D24-9D52-0C9DFF3B2598}" srcOrd="0" destOrd="0" presId="urn:microsoft.com/office/officeart/2005/8/layout/radial3"/>
    <dgm:cxn modelId="{9B7D9E5B-7B4F-4B07-A004-8D2C6D081C7D}" srcId="{7E7BBCF2-5CCB-4BF5-9E7E-94C65FF74DAA}" destId="{0A71513E-5434-4BCA-9A54-9C8351516FD6}" srcOrd="2" destOrd="0" parTransId="{8D0D3AE3-80DA-40C6-B718-B814B6A83133}" sibTransId="{54720C43-0F9C-42D5-8F4B-846FA1E77BD4}"/>
    <dgm:cxn modelId="{9510E923-B3B6-4418-A0C8-B56E8270517D}" type="presOf" srcId="{0AA8F042-C649-4CD0-84FD-932E7840BBED}" destId="{E9EF171E-7A84-47A9-8287-FC53060A7CE2}" srcOrd="0" destOrd="0" presId="urn:microsoft.com/office/officeart/2005/8/layout/radial3"/>
    <dgm:cxn modelId="{DD309239-E865-4175-89FD-FFF2559E7D56}" type="presOf" srcId="{0A71513E-5434-4BCA-9A54-9C8351516FD6}" destId="{251F0C34-6D88-4098-B167-7310CADF72D6}" srcOrd="0" destOrd="0" presId="urn:microsoft.com/office/officeart/2005/8/layout/radial3"/>
    <dgm:cxn modelId="{9DA4865B-29C7-4154-B041-EE720F0DF37D}" srcId="{7E7BBCF2-5CCB-4BF5-9E7E-94C65FF74DAA}" destId="{FCE22532-E49C-4964-BA58-E8A530CF2A12}" srcOrd="3" destOrd="0" parTransId="{DBD22C00-BF6D-45D8-AB44-09ADCBDA4970}" sibTransId="{FF8B91F7-F109-435F-95B4-79D93CEF2694}"/>
    <dgm:cxn modelId="{F0472854-DAB3-457C-B378-F52C5863512D}" srcId="{7E7BBCF2-5CCB-4BF5-9E7E-94C65FF74DAA}" destId="{00088374-A4A7-4800-946F-0C402B802F75}" srcOrd="1" destOrd="0" parTransId="{FBF8E404-D4F2-41C0-8126-1609323E2E73}" sibTransId="{BBD46FB3-BE57-401A-BE30-3F772204C201}"/>
    <dgm:cxn modelId="{E87AD5B7-DF15-4626-95EB-C2D3EA025542}" type="presOf" srcId="{EF0DC73D-3CA3-4BBA-AC06-3570AAB0D6A4}" destId="{0C89EBB5-53B0-479D-BE11-305E30E4C771}" srcOrd="0" destOrd="0" presId="urn:microsoft.com/office/officeart/2005/8/layout/radial3"/>
    <dgm:cxn modelId="{D77ED077-3A88-41AB-9F73-B129E2F42AA6}" type="presParOf" srcId="{0C89EBB5-53B0-479D-BE11-305E30E4C771}" destId="{6882491A-4E78-4355-8C6E-C76A2E50097F}" srcOrd="0" destOrd="0" presId="urn:microsoft.com/office/officeart/2005/8/layout/radial3"/>
    <dgm:cxn modelId="{E09DEC4C-5014-4706-92EB-CE102CCFB1CA}" type="presParOf" srcId="{6882491A-4E78-4355-8C6E-C76A2E50097F}" destId="{957693CB-2766-4601-9BB9-20BB8E21212C}" srcOrd="0" destOrd="0" presId="urn:microsoft.com/office/officeart/2005/8/layout/radial3"/>
    <dgm:cxn modelId="{FECD4DCA-3D08-4639-8405-126ACBE555FC}" type="presParOf" srcId="{6882491A-4E78-4355-8C6E-C76A2E50097F}" destId="{E9EF171E-7A84-47A9-8287-FC53060A7CE2}" srcOrd="1" destOrd="0" presId="urn:microsoft.com/office/officeart/2005/8/layout/radial3"/>
    <dgm:cxn modelId="{C5EE05A1-F0A0-4E42-A5BA-97A7FA92BCD5}" type="presParOf" srcId="{6882491A-4E78-4355-8C6E-C76A2E50097F}" destId="{D63CBD25-77D6-41D8-B15B-4A980EB8A1A3}" srcOrd="2" destOrd="0" presId="urn:microsoft.com/office/officeart/2005/8/layout/radial3"/>
    <dgm:cxn modelId="{2501CAD8-9896-4758-924B-371A617D374B}" type="presParOf" srcId="{6882491A-4E78-4355-8C6E-C76A2E50097F}" destId="{251F0C34-6D88-4098-B167-7310CADF72D6}" srcOrd="3" destOrd="0" presId="urn:microsoft.com/office/officeart/2005/8/layout/radial3"/>
    <dgm:cxn modelId="{E53A6D72-14C1-48AB-8246-53129905A214}" type="presParOf" srcId="{6882491A-4E78-4355-8C6E-C76A2E50097F}" destId="{24871AD5-5CA1-4D24-9D52-0C9DFF3B259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215C5-FDCF-4668-B764-A0D61C65A2B7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DAAD8-C842-433C-8F9E-9ECF280B429D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ABE90-359F-4CF2-A51E-90880F372D3B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5AAE7-4F9C-45E4-A8EE-03EA9351F273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C24C2-2A99-4223-A4E0-EEE431CFADAA}">
      <dsp:nvSpPr>
        <dsp:cNvPr id="0" name=""/>
        <dsp:cNvSpPr/>
      </dsp:nvSpPr>
      <dsp:spPr>
        <a:xfrm>
          <a:off x="3104554" y="1749888"/>
          <a:ext cx="1918890" cy="1918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TEMELJNI SUBJEKTI U TURIZMU</a:t>
          </a:r>
          <a:endParaRPr lang="hr-HR" sz="2200" kern="1200" dirty="0"/>
        </a:p>
      </dsp:txBody>
      <dsp:txXfrm>
        <a:off x="3385569" y="2030903"/>
        <a:ext cx="1356860" cy="1356860"/>
      </dsp:txXfrm>
    </dsp:sp>
    <dsp:sp modelId="{E5BE4759-F986-441A-870E-0507822E1FC4}">
      <dsp:nvSpPr>
        <dsp:cNvPr id="0" name=""/>
        <dsp:cNvSpPr/>
      </dsp:nvSpPr>
      <dsp:spPr>
        <a:xfrm>
          <a:off x="3392388" y="2458"/>
          <a:ext cx="1343223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TURIST</a:t>
          </a:r>
          <a:endParaRPr lang="hr-HR" sz="1300" kern="1200" dirty="0"/>
        </a:p>
      </dsp:txBody>
      <dsp:txXfrm>
        <a:off x="3589098" y="199168"/>
        <a:ext cx="949803" cy="949803"/>
      </dsp:txXfrm>
    </dsp:sp>
    <dsp:sp modelId="{AD2B393F-1A7B-43DA-BF3D-169EE66719A6}">
      <dsp:nvSpPr>
        <dsp:cNvPr id="0" name=""/>
        <dsp:cNvSpPr/>
      </dsp:nvSpPr>
      <dsp:spPr>
        <a:xfrm>
          <a:off x="5427651" y="2037721"/>
          <a:ext cx="1343223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POSLOVNI SUBJEKTI</a:t>
          </a:r>
          <a:endParaRPr lang="hr-HR" sz="1300" kern="1200" dirty="0"/>
        </a:p>
      </dsp:txBody>
      <dsp:txXfrm>
        <a:off x="5624361" y="2234431"/>
        <a:ext cx="949803" cy="949803"/>
      </dsp:txXfrm>
    </dsp:sp>
    <dsp:sp modelId="{B0078390-7308-4A58-92FB-F7FB6062F1D1}">
      <dsp:nvSpPr>
        <dsp:cNvPr id="0" name=""/>
        <dsp:cNvSpPr/>
      </dsp:nvSpPr>
      <dsp:spPr>
        <a:xfrm>
          <a:off x="3392388" y="4072985"/>
          <a:ext cx="1343223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DRŽAVA, ZEMLJA DOMAĆINA</a:t>
          </a:r>
          <a:endParaRPr lang="hr-HR" sz="1300" kern="1200" dirty="0"/>
        </a:p>
      </dsp:txBody>
      <dsp:txXfrm>
        <a:off x="3589098" y="4269695"/>
        <a:ext cx="949803" cy="949803"/>
      </dsp:txXfrm>
    </dsp:sp>
    <dsp:sp modelId="{134DFA61-55C4-40CA-B3BB-E7BAB9505C75}">
      <dsp:nvSpPr>
        <dsp:cNvPr id="0" name=""/>
        <dsp:cNvSpPr/>
      </dsp:nvSpPr>
      <dsp:spPr>
        <a:xfrm>
          <a:off x="1357124" y="2037721"/>
          <a:ext cx="1343223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LOKALNA ZAJEDNICA</a:t>
          </a:r>
          <a:endParaRPr lang="hr-HR" sz="1300" kern="1200" dirty="0"/>
        </a:p>
      </dsp:txBody>
      <dsp:txXfrm>
        <a:off x="1553834" y="2234431"/>
        <a:ext cx="949803" cy="949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693CB-2766-4601-9BB9-20BB8E21212C}">
      <dsp:nvSpPr>
        <dsp:cNvPr id="0" name=""/>
        <dsp:cNvSpPr/>
      </dsp:nvSpPr>
      <dsp:spPr>
        <a:xfrm>
          <a:off x="4097529" y="1320198"/>
          <a:ext cx="3288915" cy="32889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/>
            <a:t>CILJNA SKUPINA</a:t>
          </a:r>
          <a:endParaRPr lang="hr-HR" sz="3600" kern="1200" dirty="0"/>
        </a:p>
      </dsp:txBody>
      <dsp:txXfrm>
        <a:off x="4579179" y="1801848"/>
        <a:ext cx="2325615" cy="2325615"/>
      </dsp:txXfrm>
    </dsp:sp>
    <dsp:sp modelId="{E9EF171E-7A84-47A9-8287-FC53060A7CE2}">
      <dsp:nvSpPr>
        <dsp:cNvPr id="0" name=""/>
        <dsp:cNvSpPr/>
      </dsp:nvSpPr>
      <dsp:spPr>
        <a:xfrm>
          <a:off x="4919758" y="587"/>
          <a:ext cx="1644457" cy="16444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PROIZVOD(SMJEŠTAJ, HRANA, USLUGE, INTERIJER, EKSTERIJER)</a:t>
          </a:r>
          <a:endParaRPr lang="hr-HR" sz="1100" kern="1200" dirty="0"/>
        </a:p>
      </dsp:txBody>
      <dsp:txXfrm>
        <a:off x="5160583" y="241412"/>
        <a:ext cx="1162807" cy="1162807"/>
      </dsp:txXfrm>
    </dsp:sp>
    <dsp:sp modelId="{D63CBD25-77D6-41D8-B15B-4A980EB8A1A3}">
      <dsp:nvSpPr>
        <dsp:cNvPr id="0" name=""/>
        <dsp:cNvSpPr/>
      </dsp:nvSpPr>
      <dsp:spPr>
        <a:xfrm>
          <a:off x="7061599" y="2142427"/>
          <a:ext cx="1644457" cy="16444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CIJENA (OSNOVNA CIJENA, KREDITIRANJE, POPUSTI)</a:t>
          </a:r>
          <a:endParaRPr lang="hr-HR" sz="1100" kern="1200" dirty="0"/>
        </a:p>
      </dsp:txBody>
      <dsp:txXfrm>
        <a:off x="7302424" y="2383252"/>
        <a:ext cx="1162807" cy="1162807"/>
      </dsp:txXfrm>
    </dsp:sp>
    <dsp:sp modelId="{251F0C34-6D88-4098-B167-7310CADF72D6}">
      <dsp:nvSpPr>
        <dsp:cNvPr id="0" name=""/>
        <dsp:cNvSpPr/>
      </dsp:nvSpPr>
      <dsp:spPr>
        <a:xfrm>
          <a:off x="4919758" y="4284268"/>
          <a:ext cx="1644457" cy="16444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PRODAJA/MJESTO (REZERVACIJE, UGOVORI, SUSTAV USLUŽIVANJA)</a:t>
          </a:r>
          <a:endParaRPr lang="hr-HR" sz="1100" kern="1200" dirty="0"/>
        </a:p>
      </dsp:txBody>
      <dsp:txXfrm>
        <a:off x="5160583" y="4525093"/>
        <a:ext cx="1162807" cy="1162807"/>
      </dsp:txXfrm>
    </dsp:sp>
    <dsp:sp modelId="{24871AD5-5CA1-4D24-9D52-0C9DFF3B2598}">
      <dsp:nvSpPr>
        <dsp:cNvPr id="0" name=""/>
        <dsp:cNvSpPr/>
      </dsp:nvSpPr>
      <dsp:spPr>
        <a:xfrm>
          <a:off x="2777918" y="2142427"/>
          <a:ext cx="1644457" cy="16444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PROMOCIJA (OGLAŠAVANJE, MEDIJI, UNAPREĐENJE PRODAJE)</a:t>
          </a:r>
          <a:endParaRPr lang="hr-HR" sz="1100" kern="1200" dirty="0"/>
        </a:p>
      </dsp:txBody>
      <dsp:txXfrm>
        <a:off x="3018743" y="2383252"/>
        <a:ext cx="1162807" cy="1162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1D34-6FD5-4AB3-B750-73F3C8D0EB5D}" type="datetimeFigureOut">
              <a:rPr lang="hr-HR" smtClean="0"/>
              <a:t>14.2.2024.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19173534-EC77-4E54-B457-829C1DC8A7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08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1D34-6FD5-4AB3-B750-73F3C8D0EB5D}" type="datetimeFigureOut">
              <a:rPr lang="hr-HR" smtClean="0"/>
              <a:t>14.2.2024.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3534-EC77-4E54-B457-829C1DC8A7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124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1D34-6FD5-4AB3-B750-73F3C8D0EB5D}" type="datetimeFigureOut">
              <a:rPr lang="hr-HR" smtClean="0"/>
              <a:t>14.2.2024.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3534-EC77-4E54-B457-829C1DC8A7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83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1D34-6FD5-4AB3-B750-73F3C8D0EB5D}" type="datetimeFigureOut">
              <a:rPr lang="hr-HR" smtClean="0"/>
              <a:t>14.2.2024.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3534-EC77-4E54-B457-829C1DC8A7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628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1D34-6FD5-4AB3-B750-73F3C8D0EB5D}" type="datetimeFigureOut">
              <a:rPr lang="hr-HR" smtClean="0"/>
              <a:t>14.2.2024.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3534-EC77-4E54-B457-829C1DC8A7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425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1D34-6FD5-4AB3-B750-73F3C8D0EB5D}" type="datetimeFigureOut">
              <a:rPr lang="hr-HR" smtClean="0"/>
              <a:t>14.2.2024.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3534-EC77-4E54-B457-829C1DC8A7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60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1D34-6FD5-4AB3-B750-73F3C8D0EB5D}" type="datetimeFigureOut">
              <a:rPr lang="hr-HR" smtClean="0"/>
              <a:t>14.2.2024.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3534-EC77-4E54-B457-829C1DC8A7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942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1D34-6FD5-4AB3-B750-73F3C8D0EB5D}" type="datetimeFigureOut">
              <a:rPr lang="hr-HR" smtClean="0"/>
              <a:t>14.2.2024.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3534-EC77-4E54-B457-829C1DC8A7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209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1D34-6FD5-4AB3-B750-73F3C8D0EB5D}" type="datetimeFigureOut">
              <a:rPr lang="hr-HR" smtClean="0"/>
              <a:t>14.2.2024.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3534-EC77-4E54-B457-829C1DC8A7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109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1D34-6FD5-4AB3-B750-73F3C8D0EB5D}" type="datetimeFigureOut">
              <a:rPr lang="hr-HR" smtClean="0"/>
              <a:t>14.2.2024.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3534-EC77-4E54-B457-829C1DC8A7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684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F4D1D34-6FD5-4AB3-B750-73F3C8D0EB5D}" type="datetimeFigureOut">
              <a:rPr lang="hr-HR" smtClean="0"/>
              <a:t>14.2.2024.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3534-EC77-4E54-B457-829C1DC8A7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462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D1D34-6FD5-4AB3-B750-73F3C8D0EB5D}" type="datetimeFigureOut">
              <a:rPr lang="hr-HR" smtClean="0"/>
              <a:t>14.2.2024.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9173534-EC77-4E54-B457-829C1DC8A7B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346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Marketing usluga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Večernja škola</a:t>
            </a:r>
          </a:p>
          <a:p>
            <a:r>
              <a:rPr lang="hr-HR" dirty="0" smtClean="0"/>
              <a:t>Drugo predavanje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5428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9" y="551254"/>
            <a:ext cx="9291215" cy="1049235"/>
          </a:xfrm>
        </p:spPr>
        <p:txBody>
          <a:bodyPr/>
          <a:lstStyle/>
          <a:p>
            <a:r>
              <a:rPr lang="hr-HR" dirty="0" smtClean="0"/>
              <a:t>MARKETING MIX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859809"/>
              </p:ext>
            </p:extLst>
          </p:nvPr>
        </p:nvGraphicFramePr>
        <p:xfrm>
          <a:off x="378691" y="1600489"/>
          <a:ext cx="11268364" cy="4475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355">
                  <a:extLst>
                    <a:ext uri="{9D8B030D-6E8A-4147-A177-3AD203B41FA5}">
                      <a16:colId xmlns:a16="http://schemas.microsoft.com/office/drawing/2014/main" val="81196093"/>
                    </a:ext>
                  </a:extLst>
                </a:gridCol>
                <a:gridCol w="8375009">
                  <a:extLst>
                    <a:ext uri="{9D8B030D-6E8A-4147-A177-3AD203B41FA5}">
                      <a16:colId xmlns:a16="http://schemas.microsoft.com/office/drawing/2014/main" val="1691676005"/>
                    </a:ext>
                  </a:extLst>
                </a:gridCol>
              </a:tblGrid>
              <a:tr h="909133"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PROIZVOD</a:t>
                      </a:r>
                      <a:endParaRPr lang="hr-H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GLAVNE USLUGE: PLATNI PROMET, PRIKUPLJANJE DEPOZIT, KREDITIRANJE GOSPODARSTVA I STANOVNIŠTVA, ELEKTRONIČKO BANKARSTVO</a:t>
                      </a:r>
                    </a:p>
                    <a:p>
                      <a:r>
                        <a:rPr lang="hr-HR" dirty="0" smtClean="0"/>
                        <a:t>DIJELIMO IH NA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 smtClean="0"/>
                        <a:t>OSNOVNE (KOJE NUDE KLJUČNU KORIST)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 smtClean="0"/>
                        <a:t>PROŠIRENE</a:t>
                      </a:r>
                      <a:r>
                        <a:rPr lang="hr-HR" baseline="0" dirty="0" smtClean="0"/>
                        <a:t> (DOPUNSKE USLUGE KOJE NADOPUNJUJU KLJUČNE)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436682"/>
                  </a:ext>
                </a:extLst>
              </a:tr>
              <a:tr h="909133"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CIJENA</a:t>
                      </a:r>
                      <a:endParaRPr lang="hr-H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CIJENE U BANKARSTVU</a:t>
                      </a:r>
                      <a:r>
                        <a:rPr lang="hr-HR" baseline="0" dirty="0" smtClean="0"/>
                        <a:t> NALAZIMO U OBLICIMA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baseline="0" dirty="0" smtClean="0"/>
                        <a:t>PROVIZIJE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baseline="0" dirty="0" smtClean="0"/>
                        <a:t>KAMATNE STOPE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727755"/>
                  </a:ext>
                </a:extLst>
              </a:tr>
              <a:tr h="909133"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PROMOCIJA</a:t>
                      </a:r>
                      <a:endParaRPr lang="hr-H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CILJ JE POTICTI SKLONOSTI PREMA BANKARSKIM</a:t>
                      </a:r>
                      <a:r>
                        <a:rPr lang="hr-HR" baseline="0" dirty="0" smtClean="0"/>
                        <a:t> USLUGAMA. OGLAŠAVANJE JE NAJČEŠĆI OBLIK PROMOCIJE.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86606"/>
                  </a:ext>
                </a:extLst>
              </a:tr>
              <a:tr h="909133"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DISTRIBUCIJA</a:t>
                      </a:r>
                      <a:endParaRPr lang="hr-H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TRADICIONALNI</a:t>
                      </a:r>
                      <a:r>
                        <a:rPr lang="hr-HR" baseline="0" dirty="0" smtClean="0"/>
                        <a:t> KANALI DISTRIBUCIJE: MREŽA POSLOVNICA </a:t>
                      </a:r>
                    </a:p>
                    <a:p>
                      <a:r>
                        <a:rPr lang="hr-HR" baseline="0" dirty="0" smtClean="0"/>
                        <a:t>ALTERNATIVNI KANALI DISTRIBUCIJE: EFT/POS UREĐAJI, BANKOMATI, Internet/MOBILNO BANKARSTVO, SMS BANKING, PLATNE KARTICE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372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474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PROŠIRENI MARKETIG MIX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145241"/>
              </p:ext>
            </p:extLst>
          </p:nvPr>
        </p:nvGraphicFramePr>
        <p:xfrm>
          <a:off x="1450973" y="2016124"/>
          <a:ext cx="9291820" cy="3618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809">
                  <a:extLst>
                    <a:ext uri="{9D8B030D-6E8A-4147-A177-3AD203B41FA5}">
                      <a16:colId xmlns:a16="http://schemas.microsoft.com/office/drawing/2014/main" val="2290289869"/>
                    </a:ext>
                  </a:extLst>
                </a:gridCol>
                <a:gridCol w="6531011">
                  <a:extLst>
                    <a:ext uri="{9D8B030D-6E8A-4147-A177-3AD203B41FA5}">
                      <a16:colId xmlns:a16="http://schemas.microsoft.com/office/drawing/2014/main" val="3406930106"/>
                    </a:ext>
                  </a:extLst>
                </a:gridCol>
              </a:tblGrid>
              <a:tr h="1206019">
                <a:tc>
                  <a:txBody>
                    <a:bodyPr/>
                    <a:lstStyle/>
                    <a:p>
                      <a:r>
                        <a:rPr lang="hr-HR" dirty="0" smtClean="0"/>
                        <a:t>LJUDI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ZAPOSLENICI I KORISNICI, ALI I OSTALE</a:t>
                      </a:r>
                      <a:r>
                        <a:rPr lang="hr-HR" baseline="0" dirty="0" smtClean="0"/>
                        <a:t> OSOBE KOJE SE NALAZE U POSLOVNICI (ZAŠTITARI, PRATNJA KLIJENATA…)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844612"/>
                  </a:ext>
                </a:extLst>
              </a:tr>
              <a:tr h="1206019">
                <a:tc>
                  <a:txBody>
                    <a:bodyPr/>
                    <a:lstStyle/>
                    <a:p>
                      <a:r>
                        <a:rPr lang="hr-HR" dirty="0" smtClean="0"/>
                        <a:t>PROCESI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TO SU PROCEDURE,</a:t>
                      </a:r>
                      <a:r>
                        <a:rPr lang="hr-HR" baseline="0" dirty="0" smtClean="0"/>
                        <a:t> AKTIVNOSTI I TIJEK PRUŽANJA USLUGE. </a:t>
                      </a:r>
                    </a:p>
                    <a:p>
                      <a:r>
                        <a:rPr lang="hr-HR" baseline="0" dirty="0" smtClean="0"/>
                        <a:t>ZAPOSLENIK BANKE NUDI KLIJENTU PAKET USLUGA KOJI BI NJEMU ODGOVARAO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974122"/>
                  </a:ext>
                </a:extLst>
              </a:tr>
              <a:tr h="1206019">
                <a:tc>
                  <a:txBody>
                    <a:bodyPr/>
                    <a:lstStyle/>
                    <a:p>
                      <a:r>
                        <a:rPr lang="hr-HR" dirty="0" smtClean="0"/>
                        <a:t>FIZIČKO OKRUŽENJE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UREĐENJE POSLOVNICE, PUTOKAZI,</a:t>
                      </a:r>
                      <a:r>
                        <a:rPr lang="hr-HR" baseline="0" dirty="0" smtClean="0"/>
                        <a:t> LINIJE PRIVATNOSTI, GLAZBA, RASPORED ŠALTERA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641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78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0" y="5060405"/>
            <a:ext cx="12192000" cy="1797595"/>
          </a:xfrm>
        </p:spPr>
        <p:txBody>
          <a:bodyPr>
            <a:normAutofit/>
          </a:bodyPr>
          <a:lstStyle/>
          <a:p>
            <a:pPr algn="l"/>
            <a:r>
              <a:rPr lang="hr-HR" sz="3600" b="1" dirty="0" smtClean="0">
                <a:solidFill>
                  <a:schemeClr val="bg1"/>
                </a:solidFill>
              </a:rPr>
              <a:t>MARKETING USLUGA U POSLOVIMA OSIGURANJA</a:t>
            </a:r>
            <a:endParaRPr lang="hr-H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93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CILJANO TRŽIŠTE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94379" y="2015731"/>
            <a:ext cx="6206521" cy="3450613"/>
          </a:xfrm>
        </p:spPr>
        <p:txBody>
          <a:bodyPr>
            <a:normAutofit fontScale="92500" lnSpcReduction="10000"/>
          </a:bodyPr>
          <a:lstStyle/>
          <a:p>
            <a:r>
              <a:rPr lang="hr-HR" sz="2800" dirty="0" smtClean="0"/>
              <a:t>CILJANIM SE TRŽIŠTEM SMATRAJU POJEDINCI I SKUPINE KOJIMA DRUŠTVO ZA OSIGURANJE MOŽE PONUDII USLUGE OSIGURANJA NA ODREĐENOME PODRUČJU</a:t>
            </a:r>
          </a:p>
          <a:p>
            <a:r>
              <a:rPr lang="hr-HR" sz="2800" dirty="0" smtClean="0"/>
              <a:t>OSIGURANIK MORA BITI U SREDIŠTU SVIH POSLOVNIH AKTIVNOSTI</a:t>
            </a:r>
          </a:p>
        </p:txBody>
      </p:sp>
      <p:pic>
        <p:nvPicPr>
          <p:cNvPr id="4" name="Slika 3" descr="Business &lt;strong&gt;People&lt;/strong&gt; Group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522" y="1648185"/>
            <a:ext cx="4873591" cy="4185704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807017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MARKETING MIX U OSIGURANJU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906918"/>
              </p:ext>
            </p:extLst>
          </p:nvPr>
        </p:nvGraphicFramePr>
        <p:xfrm>
          <a:off x="1183441" y="1716086"/>
          <a:ext cx="9827490" cy="4108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909">
                  <a:extLst>
                    <a:ext uri="{9D8B030D-6E8A-4147-A177-3AD203B41FA5}">
                      <a16:colId xmlns:a16="http://schemas.microsoft.com/office/drawing/2014/main" val="4148169818"/>
                    </a:ext>
                  </a:extLst>
                </a:gridCol>
                <a:gridCol w="7130581">
                  <a:extLst>
                    <a:ext uri="{9D8B030D-6E8A-4147-A177-3AD203B41FA5}">
                      <a16:colId xmlns:a16="http://schemas.microsoft.com/office/drawing/2014/main" val="2750762208"/>
                    </a:ext>
                  </a:extLst>
                </a:gridCol>
              </a:tblGrid>
              <a:tr h="816769">
                <a:tc>
                  <a:txBody>
                    <a:bodyPr/>
                    <a:lstStyle/>
                    <a:p>
                      <a:r>
                        <a:rPr lang="hr-HR" dirty="0" smtClean="0"/>
                        <a:t>PROIZVOD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RADNO INTENZIVNI SEKTOR. USLUGE SU NAMIJENJENE TRŽIŠTU OSOBNE I POSLOVNE POTROŠNJE. NEKE USLUGE</a:t>
                      </a:r>
                      <a:r>
                        <a:rPr lang="hr-HR" baseline="0" dirty="0" smtClean="0"/>
                        <a:t> SU OBVEZNE, A DRUGE DOBROVOLJNE. USLUGA OSIGURANJA JE PRODANO OBEĆANJE NA PAPIRU – POLICI OSIGURANJA.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926944"/>
                  </a:ext>
                </a:extLst>
              </a:tr>
              <a:tr h="816769">
                <a:tc>
                  <a:txBody>
                    <a:bodyPr/>
                    <a:lstStyle/>
                    <a:p>
                      <a:r>
                        <a:rPr lang="hr-HR" dirty="0" smtClean="0"/>
                        <a:t>CIJENA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PREMIJA</a:t>
                      </a:r>
                      <a:r>
                        <a:rPr lang="hr-HR" baseline="0" dirty="0" smtClean="0"/>
                        <a:t> OSIGURANJA JE IZNOS KOJI UGOVARATELJ (OSIGURANIK9 PLAĆA DA BI BIO OSIGURAN. CIJENE OVISE OD OSIGURATELJA DO OSIGURATELJA.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312902"/>
                  </a:ext>
                </a:extLst>
              </a:tr>
              <a:tr h="816769">
                <a:tc>
                  <a:txBody>
                    <a:bodyPr/>
                    <a:lstStyle/>
                    <a:p>
                      <a:r>
                        <a:rPr lang="hr-HR" dirty="0" smtClean="0"/>
                        <a:t>PROMOCIJA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UVJERAVANJE POENCIJALNIH KORISNIKA PUTEM MEDIJA, ALI OSOBNOM</a:t>
                      </a:r>
                      <a:r>
                        <a:rPr lang="hr-HR" baseline="0" dirty="0" smtClean="0"/>
                        <a:t> PRODAJOM.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721596"/>
                  </a:ext>
                </a:extLst>
              </a:tr>
              <a:tr h="816769">
                <a:tc>
                  <a:txBody>
                    <a:bodyPr/>
                    <a:lstStyle/>
                    <a:p>
                      <a:r>
                        <a:rPr lang="hr-HR" dirty="0" smtClean="0"/>
                        <a:t>DISTRIBUCIJA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USLUGE SE NUDE POTENCIJALNIM KORISNICIM</a:t>
                      </a:r>
                      <a:r>
                        <a:rPr lang="hr-HR" baseline="0" dirty="0" smtClean="0"/>
                        <a:t>A U VRIJEME I NA MJESTU KOJE NJIMA ODGOVARA. KARAKTERISTIKA JE ČESTA KOMUNIKACIJA PUTEM TELEFONA, MAILA…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184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173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5543550"/>
            <a:ext cx="12058650" cy="1314450"/>
          </a:xfrm>
        </p:spPr>
        <p:txBody>
          <a:bodyPr/>
          <a:lstStyle/>
          <a:p>
            <a:pPr algn="l"/>
            <a:r>
              <a:rPr lang="hr-HR" b="1" dirty="0" smtClean="0">
                <a:solidFill>
                  <a:schemeClr val="bg1"/>
                </a:solidFill>
              </a:rPr>
              <a:t>SPECIFIČNOSTI MARKETING USLUGA U TURIZMU</a:t>
            </a:r>
            <a:endParaRPr lang="hr-H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53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GRAND TOUR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GRAND TOUR OZNAČAVA PRVA PUTOVANJA, A OZNAČAVA IZRAZITO DUGA PUTOVANJA</a:t>
            </a:r>
            <a:endParaRPr lang="hr-HR" sz="2800" dirty="0"/>
          </a:p>
        </p:txBody>
      </p:sp>
      <p:pic>
        <p:nvPicPr>
          <p:cNvPr id="7" name="Rezervirano mjesto sadržaja 6" descr="&lt;strong&gt;Thomas Cook&lt;/strong&gt; AG - Wikipedia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31" y="2017713"/>
            <a:ext cx="3441700" cy="3441700"/>
          </a:xfrm>
        </p:spPr>
      </p:pic>
    </p:spTree>
    <p:extLst>
      <p:ext uri="{BB962C8B-B14F-4D97-AF65-F5344CB8AC3E}">
        <p14:creationId xmlns:p14="http://schemas.microsoft.com/office/powerpoint/2010/main" val="3665174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OSNOVNE ODREDNICE TURIZMA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PREDMET RAZMJENE JE TURISTIČKA USLUGA</a:t>
            </a:r>
          </a:p>
          <a:p>
            <a:r>
              <a:rPr lang="hr-HR" dirty="0" smtClean="0"/>
              <a:t>TURIZAM NIJE PROIZVODNA DJELATNOST, VEĆ SE SASTOJI OD VIŠE USLUŽNIH DJELATNOSTI U KOJIMA DOMINIRAJU: UGOSTITELJSTVO, PROMET,PUTNIČKE AGENCIJE…</a:t>
            </a:r>
          </a:p>
          <a:p>
            <a:r>
              <a:rPr lang="hr-HR" dirty="0" smtClean="0"/>
              <a:t>POSLOVANJE TURISTIČKIH AGENCIJA ČISTA JE TURISTIČKA DJELATNOST, DOK UGOSTITELJSTVO I PROMET NAJČEŠĆE DJELUJU I IZVAN TURISTIČKE POTROŠNJE</a:t>
            </a:r>
          </a:p>
          <a:p>
            <a:pPr lvl="1"/>
            <a:r>
              <a:rPr lang="hr-HR" dirty="0" smtClean="0"/>
              <a:t>POVREMENO JEDEMO U RESTORANIMA ILI SVAKODNEVNO PIJEMO KAVU U KAFIĆU IAKO NISMO TURISTI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42949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1238470" y="255476"/>
            <a:ext cx="4488794" cy="801943"/>
          </a:xfrm>
        </p:spPr>
        <p:txBody>
          <a:bodyPr/>
          <a:lstStyle/>
          <a:p>
            <a:r>
              <a:rPr lang="hr-HR" dirty="0" smtClean="0"/>
              <a:t>TURIZAM U UŽEM SMISLU</a:t>
            </a:r>
            <a:endParaRPr lang="hr-HR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>
          <a:xfrm>
            <a:off x="642964" y="1330621"/>
            <a:ext cx="4488794" cy="2644457"/>
          </a:xfrm>
        </p:spPr>
        <p:txBody>
          <a:bodyPr/>
          <a:lstStyle/>
          <a:p>
            <a:r>
              <a:rPr lang="hr-HR" dirty="0" smtClean="0"/>
              <a:t>OBUHVAĆA PUTNIČKE AGENCIJE I UGOSTITELJSKU DJELATNOST</a:t>
            </a:r>
            <a:endParaRPr lang="hr-HR" dirty="0"/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quarter" idx="3"/>
          </p:nvPr>
        </p:nvSpPr>
        <p:spPr>
          <a:xfrm>
            <a:off x="6193924" y="255182"/>
            <a:ext cx="4488794" cy="802237"/>
          </a:xfrm>
        </p:spPr>
        <p:txBody>
          <a:bodyPr/>
          <a:lstStyle/>
          <a:p>
            <a:r>
              <a:rPr lang="hr-HR" dirty="0" smtClean="0"/>
              <a:t>TURIZAM U ŠIREM SMISLU</a:t>
            </a:r>
            <a:endParaRPr lang="hr-HR" dirty="0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4"/>
          </p:nvPr>
        </p:nvSpPr>
        <p:spPr>
          <a:xfrm>
            <a:off x="6027425" y="1330621"/>
            <a:ext cx="4488794" cy="26373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dirty="0" smtClean="0"/>
              <a:t>OBUHVAĆA SVE KOJI NA BILO KOJI NAČIN SUDJELUJU U KREIRANJU I PROVOĐENJU AKTIVNOSTI NAMIJENJENIH TURISTIMA</a:t>
            </a:r>
          </a:p>
          <a:p>
            <a:r>
              <a:rPr lang="hr-HR" dirty="0" smtClean="0"/>
              <a:t>TURISTIČKE ZDRAVSTVENE ORDINACIJE</a:t>
            </a:r>
          </a:p>
          <a:p>
            <a:r>
              <a:rPr lang="hr-HR" dirty="0" smtClean="0"/>
              <a:t>RIBOLOV</a:t>
            </a:r>
          </a:p>
          <a:p>
            <a:r>
              <a:rPr lang="hr-HR" dirty="0" smtClean="0"/>
              <a:t>GRAĐEVINARSTVO</a:t>
            </a:r>
          </a:p>
          <a:p>
            <a:r>
              <a:rPr lang="hr-HR" dirty="0" smtClean="0"/>
              <a:t>PREHRAMBENA INDUSTRIJA</a:t>
            </a:r>
            <a:endParaRPr lang="hr-HR" dirty="0"/>
          </a:p>
        </p:txBody>
      </p:sp>
      <p:pic>
        <p:nvPicPr>
          <p:cNvPr id="12" name="Slika 11" descr="TOKIO BBQ – ćevapi, jelo koje svi vole | www.subotica.info - Dešavanja ..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4"/>
          <a:stretch/>
        </p:blipFill>
        <p:spPr>
          <a:xfrm>
            <a:off x="939291" y="2649306"/>
            <a:ext cx="3657600" cy="2084478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3" name="Slika 12" descr="Besplatna slika: ribar, &lt;strong&gt;ribolov&lt;/strong&gt;, ribarski brod, Zlatni sjaj, silueta ..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" b="10173"/>
          <a:stretch/>
        </p:blipFill>
        <p:spPr>
          <a:xfrm>
            <a:off x="6193924" y="4104861"/>
            <a:ext cx="3251861" cy="1868557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1117326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175234462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972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0" y="-1279490"/>
            <a:ext cx="12630150" cy="3122577"/>
          </a:xfrm>
          <a:noFill/>
        </p:spPr>
        <p:txBody>
          <a:bodyPr>
            <a:normAutofit/>
          </a:bodyPr>
          <a:lstStyle/>
          <a:p>
            <a:pPr algn="l"/>
            <a:r>
              <a:rPr lang="hr-HR" sz="4800" b="1" dirty="0">
                <a:solidFill>
                  <a:schemeClr val="bg1"/>
                </a:solidFill>
              </a:rPr>
              <a:t>Marketing u sektoru bankarstva</a:t>
            </a:r>
          </a:p>
        </p:txBody>
      </p:sp>
    </p:spTree>
    <p:extLst>
      <p:ext uri="{BB962C8B-B14F-4D97-AF65-F5344CB8AC3E}">
        <p14:creationId xmlns:p14="http://schemas.microsoft.com/office/powerpoint/2010/main" val="3991018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8" y="804519"/>
            <a:ext cx="11429999" cy="1049235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TURISTIČKA SE USLUGA SASTOJI OD SKUPINE POJEDINAČNIH USLUGA (I PROIZVODA) NAMIJENJENIH ZADOVOLJAVANJU POTREBA TURISTA</a:t>
            </a:r>
            <a:endParaRPr lang="hr-HR" dirty="0"/>
          </a:p>
        </p:txBody>
      </p:sp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391099"/>
              </p:ext>
            </p:extLst>
          </p:nvPr>
        </p:nvGraphicFramePr>
        <p:xfrm>
          <a:off x="300038" y="2134127"/>
          <a:ext cx="11201402" cy="3973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37">
                  <a:extLst>
                    <a:ext uri="{9D8B030D-6E8A-4147-A177-3AD203B41FA5}">
                      <a16:colId xmlns:a16="http://schemas.microsoft.com/office/drawing/2014/main" val="1355950252"/>
                    </a:ext>
                  </a:extLst>
                </a:gridCol>
                <a:gridCol w="8843965">
                  <a:extLst>
                    <a:ext uri="{9D8B030D-6E8A-4147-A177-3AD203B41FA5}">
                      <a16:colId xmlns:a16="http://schemas.microsoft.com/office/drawing/2014/main" val="3296568829"/>
                    </a:ext>
                  </a:extLst>
                </a:gridCol>
              </a:tblGrid>
              <a:tr h="764752">
                <a:tc>
                  <a:txBody>
                    <a:bodyPr/>
                    <a:lstStyle/>
                    <a:p>
                      <a:r>
                        <a:rPr lang="hr-HR" dirty="0" smtClean="0"/>
                        <a:t>NEOPIPLJIVOST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RAZGLEDATI PUTOVANJE PRIJE PUTOVANJA NIJE MOGUĆE.</a:t>
                      </a:r>
                      <a:r>
                        <a:rPr lang="hr-HR" baseline="0" dirty="0" smtClean="0"/>
                        <a:t> NEOPIPLJIVI ELEMENTI NADOMJEŠTAVAJU SE OPIPLJIVIM: INFORMACIJE, BOJE, UNIFORME, SIMBOLI, OPREMA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069665"/>
                  </a:ext>
                </a:extLst>
              </a:tr>
              <a:tr h="764752">
                <a:tc>
                  <a:txBody>
                    <a:bodyPr/>
                    <a:lstStyle/>
                    <a:p>
                      <a:r>
                        <a:rPr lang="hr-HR" dirty="0" smtClean="0"/>
                        <a:t>NEDJELJIVOST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PROIZVODI SE I KONZUMIRA</a:t>
                      </a:r>
                      <a:r>
                        <a:rPr lang="hr-HR" baseline="0" dirty="0" smtClean="0"/>
                        <a:t> ISTODOBNO. TURISTIČKO RONJENJE SE ODVIJA SADA 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969506"/>
                  </a:ext>
                </a:extLst>
              </a:tr>
              <a:tr h="764752">
                <a:tc>
                  <a:txBody>
                    <a:bodyPr/>
                    <a:lstStyle/>
                    <a:p>
                      <a:r>
                        <a:rPr lang="hr-HR" dirty="0" smtClean="0"/>
                        <a:t>NEUSKLADIŠTIVOST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USLUGA JE PROCES</a:t>
                      </a:r>
                      <a:r>
                        <a:rPr lang="hr-HR" baseline="0" dirty="0" smtClean="0"/>
                        <a:t> KOJI SE NE MOŽE SPREMITI ZA KASNIJE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613424"/>
                  </a:ext>
                </a:extLst>
              </a:tr>
              <a:tr h="764752">
                <a:tc>
                  <a:txBody>
                    <a:bodyPr/>
                    <a:lstStyle/>
                    <a:p>
                      <a:r>
                        <a:rPr lang="hr-HR" dirty="0" smtClean="0"/>
                        <a:t>NEPOSTOJANJE</a:t>
                      </a:r>
                      <a:r>
                        <a:rPr lang="hr-HR" baseline="0" dirty="0" smtClean="0"/>
                        <a:t> VLASNIŠTVA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STJEČEMO</a:t>
                      </a:r>
                      <a:r>
                        <a:rPr lang="hr-HR" baseline="0" dirty="0" smtClean="0"/>
                        <a:t> SAMO PRAVO KORIŠTENJA RONILAČKOG ODIJELA I BOCE, ALI TO VRAĆAMO NAKON RONJENJA. OSTAJE NAM ISKUSTVO.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581970"/>
                  </a:ext>
                </a:extLst>
              </a:tr>
              <a:tr h="764752">
                <a:tc>
                  <a:txBody>
                    <a:bodyPr/>
                    <a:lstStyle/>
                    <a:p>
                      <a:r>
                        <a:rPr lang="hr-HR" dirty="0" smtClean="0"/>
                        <a:t>HETEROGENOST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VODIČ RONILAC NEOPHODAN JE ZA</a:t>
                      </a:r>
                      <a:r>
                        <a:rPr lang="hr-HR" baseline="0" dirty="0" smtClean="0"/>
                        <a:t> OSO ISKUSTVO, ALI ISTO TAKO I TURISTI KOJI ĆE KORISTITI OVU USLUGU I PLATITI ZA NJU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600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795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TURISTIČKI PROIZVOD</a:t>
            </a:r>
            <a:endParaRPr lang="hr-HR" dirty="0"/>
          </a:p>
        </p:txBody>
      </p:sp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489894"/>
              </p:ext>
            </p:extLst>
          </p:nvPr>
        </p:nvGraphicFramePr>
        <p:xfrm>
          <a:off x="746125" y="1991254"/>
          <a:ext cx="10726739" cy="3723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0063">
                  <a:extLst>
                    <a:ext uri="{9D8B030D-6E8A-4147-A177-3AD203B41FA5}">
                      <a16:colId xmlns:a16="http://schemas.microsoft.com/office/drawing/2014/main" val="1885497899"/>
                    </a:ext>
                  </a:extLst>
                </a:gridCol>
                <a:gridCol w="7686676">
                  <a:extLst>
                    <a:ext uri="{9D8B030D-6E8A-4147-A177-3AD203B41FA5}">
                      <a16:colId xmlns:a16="http://schemas.microsoft.com/office/drawing/2014/main" val="3738757390"/>
                    </a:ext>
                  </a:extLst>
                </a:gridCol>
              </a:tblGrid>
              <a:tr h="930937">
                <a:tc>
                  <a:txBody>
                    <a:bodyPr/>
                    <a:lstStyle/>
                    <a:p>
                      <a:r>
                        <a:rPr lang="hr-HR" dirty="0" smtClean="0"/>
                        <a:t>GENERIČKI PROIZVOD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OSNOVNA USLUGA- NPR. SMJEŠTAJ I PREHRANA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471586"/>
                  </a:ext>
                </a:extLst>
              </a:tr>
              <a:tr h="930937">
                <a:tc>
                  <a:txBody>
                    <a:bodyPr/>
                    <a:lstStyle/>
                    <a:p>
                      <a:r>
                        <a:rPr lang="hr-HR" dirty="0" smtClean="0"/>
                        <a:t>OČEKIVANI</a:t>
                      </a:r>
                      <a:r>
                        <a:rPr lang="hr-HR" baseline="0" dirty="0" smtClean="0"/>
                        <a:t> PROIZVOD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 HOTELU S ZVJEZDICE OČEKUJEMO BAZEN 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511373"/>
                  </a:ext>
                </a:extLst>
              </a:tr>
              <a:tr h="930937">
                <a:tc>
                  <a:txBody>
                    <a:bodyPr/>
                    <a:lstStyle/>
                    <a:p>
                      <a:r>
                        <a:rPr lang="hr-HR" dirty="0" smtClean="0"/>
                        <a:t>PODRŽAVAJUĆI ILI DODATNI PROIZVOD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 OČEKUJEMO WELLNESS, ALI AKO GA IMA,</a:t>
                      </a:r>
                      <a:r>
                        <a:rPr lang="hr-HR" baseline="0" dirty="0" smtClean="0"/>
                        <a:t> TO JE DODATNA PREDNOST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770289"/>
                  </a:ext>
                </a:extLst>
              </a:tr>
              <a:tr h="930937">
                <a:tc>
                  <a:txBody>
                    <a:bodyPr/>
                    <a:lstStyle/>
                    <a:p>
                      <a:r>
                        <a:rPr lang="hr-HR" dirty="0" smtClean="0"/>
                        <a:t>POTENCIJALNI PROIZVOD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UKLJUČUJE SVE DODATNE PREDNOSTI TJ. UKUPNI POTENCIJAL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588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968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CIJENA</a:t>
            </a:r>
            <a:endParaRPr lang="hr-HR" dirty="0"/>
          </a:p>
        </p:txBody>
      </p:sp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672922"/>
              </p:ext>
            </p:extLst>
          </p:nvPr>
        </p:nvGraphicFramePr>
        <p:xfrm>
          <a:off x="1218004" y="1853754"/>
          <a:ext cx="9758363" cy="398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1">
                  <a:extLst>
                    <a:ext uri="{9D8B030D-6E8A-4147-A177-3AD203B41FA5}">
                      <a16:colId xmlns:a16="http://schemas.microsoft.com/office/drawing/2014/main" val="3356188673"/>
                    </a:ext>
                  </a:extLst>
                </a:gridCol>
                <a:gridCol w="7015162">
                  <a:extLst>
                    <a:ext uri="{9D8B030D-6E8A-4147-A177-3AD203B41FA5}">
                      <a16:colId xmlns:a16="http://schemas.microsoft.com/office/drawing/2014/main" val="2915489217"/>
                    </a:ext>
                  </a:extLst>
                </a:gridCol>
              </a:tblGrid>
              <a:tr h="540884">
                <a:tc>
                  <a:txBody>
                    <a:bodyPr/>
                    <a:lstStyle/>
                    <a:p>
                      <a:r>
                        <a:rPr lang="hr-HR" dirty="0" smtClean="0"/>
                        <a:t>DOBA GODINE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 PREDSEZONI IN PODSEZONI</a:t>
                      </a:r>
                      <a:r>
                        <a:rPr lang="hr-HR" baseline="0" dirty="0" smtClean="0"/>
                        <a:t> CIJENE SU NIŽE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428546"/>
                  </a:ext>
                </a:extLst>
              </a:tr>
              <a:tr h="540884">
                <a:tc>
                  <a:txBody>
                    <a:bodyPr/>
                    <a:lstStyle/>
                    <a:p>
                      <a:r>
                        <a:rPr lang="hr-HR" dirty="0" smtClean="0"/>
                        <a:t>KATEGORIJA</a:t>
                      </a:r>
                      <a:r>
                        <a:rPr lang="hr-HR" baseline="0" dirty="0" smtClean="0"/>
                        <a:t> KUPACA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POJEDINCI, OBITELJI, STUDENTI, UČENICI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386927"/>
                  </a:ext>
                </a:extLst>
              </a:tr>
              <a:tr h="540884">
                <a:tc>
                  <a:txBody>
                    <a:bodyPr/>
                    <a:lstStyle/>
                    <a:p>
                      <a:r>
                        <a:rPr lang="hr-HR" dirty="0" smtClean="0"/>
                        <a:t>OPSEG POSLOVA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SKUPINE KOJIMA SE ODOBRAVA</a:t>
                      </a:r>
                      <a:r>
                        <a:rPr lang="hr-HR" baseline="0" dirty="0" smtClean="0"/>
                        <a:t> POPUST (ČESTI GOSTI ILI DULJI BORAVAK)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735677"/>
                  </a:ext>
                </a:extLst>
              </a:tr>
              <a:tr h="540884">
                <a:tc>
                  <a:txBody>
                    <a:bodyPr/>
                    <a:lstStyle/>
                    <a:p>
                      <a:r>
                        <a:rPr lang="hr-HR" dirty="0" smtClean="0"/>
                        <a:t>POZICIJA U KANALU</a:t>
                      </a:r>
                      <a:r>
                        <a:rPr lang="hr-HR" baseline="0" dirty="0" smtClean="0"/>
                        <a:t> PRODAJE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PROVIZIJA</a:t>
                      </a:r>
                      <a:r>
                        <a:rPr lang="hr-HR" baseline="0" dirty="0" smtClean="0"/>
                        <a:t> ZA TURISTIČKU AGENCIJU, AKO POSREDUJE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31370"/>
                  </a:ext>
                </a:extLst>
              </a:tr>
              <a:tr h="540884">
                <a:tc>
                  <a:txBody>
                    <a:bodyPr/>
                    <a:lstStyle/>
                    <a:p>
                      <a:r>
                        <a:rPr lang="hr-HR" dirty="0" smtClean="0"/>
                        <a:t>NAČIN PLAĆANJA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AKO SE DAJE AKONTACIJA, ODOBRAVA SE RABAT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23262"/>
                  </a:ext>
                </a:extLst>
              </a:tr>
              <a:tr h="540884">
                <a:tc>
                  <a:txBody>
                    <a:bodyPr/>
                    <a:lstStyle/>
                    <a:p>
                      <a:r>
                        <a:rPr lang="hr-HR" dirty="0" smtClean="0"/>
                        <a:t>NAČIN KORIŠTENJA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RAZNI NAČINI</a:t>
                      </a:r>
                      <a:r>
                        <a:rPr lang="hr-HR" baseline="0" dirty="0" smtClean="0"/>
                        <a:t> PRUŽANJA USLUGE UVJETUJU I RAZLIČITE CIJENE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382089"/>
                  </a:ext>
                </a:extLst>
              </a:tr>
              <a:tr h="540884">
                <a:tc>
                  <a:txBody>
                    <a:bodyPr/>
                    <a:lstStyle/>
                    <a:p>
                      <a:r>
                        <a:rPr lang="hr-HR" dirty="0" smtClean="0"/>
                        <a:t>ZEMLJOPISNI KRITERIJ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RAZLIČITE</a:t>
                      </a:r>
                      <a:r>
                        <a:rPr lang="hr-HR" baseline="0" dirty="0" smtClean="0"/>
                        <a:t> CIJENE ZA DOMAĆE I STRANE GOSTE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92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786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PROMOCIJA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TURISTIČKA PROMOCIJA OBUHVAĆA SVE AKTIVNOSTI INFORMIRANJA, UVJERAVANJA I PODSJEĆANJA KOJIMA PRUŽATELJI TURISTIČKE PONUDE KORISNIKE POTIČU NA KUPNJU</a:t>
            </a:r>
          </a:p>
          <a:p>
            <a:r>
              <a:rPr lang="hr-HR" dirty="0" smtClean="0"/>
              <a:t>TURISTIČKE BROŠURE, PORTALI, AGENCIJE, INTERNET,…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4962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DISTRIBUCIJA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PRODAJA ARANŽMANA MOŽE SE ODVIJATI U MJESTU STALNOG BORAVKA TURISTA (REZERVACIJE INTERNETOM, U PODRUŽNICAMA TURISTIČKIH AGENCIJA ILI U MJESTU KONZUMIRANJA USLUGE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358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71450" y="5937352"/>
            <a:ext cx="11458575" cy="1049235"/>
          </a:xfrm>
          <a:solidFill>
            <a:srgbClr val="AF5B5A"/>
          </a:solidFill>
          <a:effectLst>
            <a:softEdge rad="190500"/>
          </a:effectLst>
        </p:spPr>
        <p:txBody>
          <a:bodyPr/>
          <a:lstStyle/>
          <a:p>
            <a:r>
              <a:rPr lang="hr-HR" dirty="0" smtClean="0"/>
              <a:t>SPECIFIČNOSTI MARKETINGA USLUGA U UGOSTITELJSTVU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6915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OBILJEŽJA UGOSTITELJSKE USLUGE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UGOSTITELJSKU USLUGU POTREBNO JE PROMATRATI KAO UKUPAN PROIZVOD MATERIJALNIH I NEMATERIJALNIH SASTAVNICA JER JE RIJEČ O OSOBITOM SPOJU PROIZVODNJE I KORIŠTENJA USLUGOM BEZ VREMENSKOG POMAKA UZ NAZOČNOST KORISNIKA</a:t>
            </a:r>
          </a:p>
          <a:p>
            <a:pPr lvl="1"/>
            <a:r>
              <a:rPr lang="hr-HR" dirty="0" smtClean="0"/>
              <a:t>PROIZVODE SE ZA POZNATOG GOSTA – SJEDNEMO PA NARUČIMO</a:t>
            </a:r>
          </a:p>
          <a:p>
            <a:pPr lvl="1"/>
            <a:r>
              <a:rPr lang="hr-HR" dirty="0" smtClean="0"/>
              <a:t>ČESTO SE MODDIFICIRAJU PREMA ŽELJI GOSTA – VIŠE PEČENO</a:t>
            </a:r>
          </a:p>
          <a:p>
            <a:pPr lvl="1"/>
            <a:r>
              <a:rPr lang="hr-HR" dirty="0" smtClean="0"/>
              <a:t>NE SKLADIŠTE SE- JEDNOKRATNA UPOTREBA</a:t>
            </a:r>
          </a:p>
          <a:p>
            <a:pPr lvl="1"/>
            <a:r>
              <a:rPr lang="hr-HR" dirty="0" smtClean="0"/>
              <a:t>KVALITETA USLUGE TREBA ODGOVARATI KATEGORIJI ILI BROJU ZVJEZDICA</a:t>
            </a:r>
          </a:p>
          <a:p>
            <a:pPr lvl="1"/>
            <a:r>
              <a:rPr lang="hr-HR" dirty="0" smtClean="0"/>
              <a:t>POTREBNO JE ZNANJE I KULTURA POSLUŽIVANJA</a:t>
            </a:r>
          </a:p>
          <a:p>
            <a:pPr lvl="1"/>
            <a:r>
              <a:rPr lang="hr-HR" dirty="0" smtClean="0"/>
              <a:t>USLUGE SE NARUČE PA PRIPREMAJU</a:t>
            </a:r>
          </a:p>
          <a:p>
            <a:pPr lvl="1"/>
            <a:r>
              <a:rPr lang="hr-HR" dirty="0" smtClean="0"/>
              <a:t>USLUGE SE NUDE PREKO JELOVNIKA, VINSKE KARTE ILI CJENIKA PIĆA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9844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SPECIFIČNOSTI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PROIZVODNI I USLUŽNI PROCESI RELATIVNO SU KRATKOG TRAJANJA (POČINJU U TRENUTKU DOLASKA GOSTA I ILI NJEGOVOM NARUDŽBOM)</a:t>
            </a:r>
          </a:p>
          <a:p>
            <a:r>
              <a:rPr lang="hr-HR" dirty="0" smtClean="0"/>
              <a:t>UREĐENJE, OPREMA, CIJENA, KVALITETA, ŠIRINA PONUDE I USLUŽNO I KVALIFIZIRANOOSOBLJE VAŽNE SU SASTAVNICE MARKETINŠKE KONCEPCIJE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0389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1306053081"/>
              </p:ext>
            </p:extLst>
          </p:nvPr>
        </p:nvGraphicFramePr>
        <p:xfrm>
          <a:off x="160337" y="142875"/>
          <a:ext cx="11483975" cy="5929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975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Marketing u sektoru bankarstva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626" y="1853754"/>
            <a:ext cx="8015287" cy="3799281"/>
          </a:xfrm>
        </p:spPr>
        <p:txBody>
          <a:bodyPr>
            <a:noAutofit/>
          </a:bodyPr>
          <a:lstStyle/>
          <a:p>
            <a:r>
              <a:rPr lang="hr-HR" sz="2400" dirty="0" smtClean="0"/>
              <a:t>PODRAZUMIJEVA PRISTUP USMJEREN NA KORISNIKA USLUGE, A JAVLJA SE KAO SREDSTVO PRILAGODBE BANKARSKE USLUGE NJEGOVIM POTREBAMA I ŽELJAMA</a:t>
            </a:r>
          </a:p>
          <a:p>
            <a:r>
              <a:rPr lang="hr-HR" sz="2400" dirty="0" smtClean="0"/>
              <a:t>MARKETING ODNOSA S KORISNICIMA PRIMJENJIV JE NA PODRUČJE FINANCIJSKIH USLUGA U CJELINI</a:t>
            </a:r>
          </a:p>
          <a:p>
            <a:r>
              <a:rPr lang="hr-HR" sz="2400" dirty="0" smtClean="0"/>
              <a:t>BANKE SU USMJERENE NA USPOSTAVLJANJE I IZGRADNJU DUGOROČNIH ODNOSA S KORISNICIMA, ALI I A PRIVLAČENJE NOVIH.</a:t>
            </a:r>
            <a:endParaRPr lang="hr-HR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204" y="1903745"/>
            <a:ext cx="4243383" cy="374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0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KLJUČNI CILJEVI MARKETINGA U BNKARSTVU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08461" y="2744142"/>
            <a:ext cx="7403246" cy="259393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ZADOVOLJSTVO KORISNIKA/ KLIJENATA</a:t>
            </a:r>
          </a:p>
          <a:p>
            <a:r>
              <a:rPr lang="hr-HR" sz="2400" dirty="0" smtClean="0"/>
              <a:t>PROFITABILNO POSLOVANJE</a:t>
            </a:r>
          </a:p>
          <a:p>
            <a:r>
              <a:rPr lang="hr-HR" sz="2400" dirty="0" smtClean="0"/>
              <a:t>INTEGRIRANO I EFIKASNO POSLOVANJE</a:t>
            </a:r>
          </a:p>
          <a:p>
            <a:r>
              <a:rPr lang="hr-HR" sz="2400" dirty="0" smtClean="0"/>
              <a:t>DRUŠTVENO ODGOVORNO POSLOVANJE</a:t>
            </a:r>
            <a:endParaRPr lang="hr-HR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97" y="2744142"/>
            <a:ext cx="2113764" cy="211092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407" y="2574203"/>
            <a:ext cx="3225064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0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OBILJEŽJA BANKARSKE USLUGE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808130"/>
              </p:ext>
            </p:extLst>
          </p:nvPr>
        </p:nvGraphicFramePr>
        <p:xfrm>
          <a:off x="559986" y="2210089"/>
          <a:ext cx="11074401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852">
                  <a:extLst>
                    <a:ext uri="{9D8B030D-6E8A-4147-A177-3AD203B41FA5}">
                      <a16:colId xmlns:a16="http://schemas.microsoft.com/office/drawing/2014/main" val="199816888"/>
                    </a:ext>
                  </a:extLst>
                </a:gridCol>
                <a:gridCol w="8362549">
                  <a:extLst>
                    <a:ext uri="{9D8B030D-6E8A-4147-A177-3AD203B41FA5}">
                      <a16:colId xmlns:a16="http://schemas.microsoft.com/office/drawing/2014/main" val="2621519912"/>
                    </a:ext>
                  </a:extLst>
                </a:gridCol>
              </a:tblGrid>
              <a:tr h="1624301"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OSOBNO BANKARSTVO</a:t>
                      </a:r>
                      <a:endParaRPr lang="hr-H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0" dirty="0" smtClean="0"/>
                        <a:t>BANKE ODREĐUJU UVJETE</a:t>
                      </a:r>
                      <a:r>
                        <a:rPr lang="hr-HR" sz="2000" b="0" baseline="0" dirty="0" smtClean="0"/>
                        <a:t> KOJE KORISNICI USLUGE MORJU ZADOVOLJITI KAKO BI SE MOGLI KORISTITI USLUGOM OSOBNOG BANKARA. </a:t>
                      </a:r>
                    </a:p>
                    <a:p>
                      <a:r>
                        <a:rPr lang="hr-HR" sz="2000" b="0" baseline="0" dirty="0" smtClean="0"/>
                        <a:t>ZAPOSLENICI BANKE MORAJU BITI OBUČENI I KVALIFICIRANI ZA IZRAVNO SAVJETOVANJE KORISNIKA USLUGE O PROIZVODIMA KOJI BI MU NAJVIŠE ODGOVARALI.</a:t>
                      </a:r>
                      <a:endParaRPr lang="hr-HR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125391"/>
                  </a:ext>
                </a:extLst>
              </a:tr>
              <a:tr h="1767551"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PRIVATNO BANKARSTVO</a:t>
                      </a:r>
                      <a:endParaRPr lang="hr-H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0" dirty="0" smtClean="0"/>
                        <a:t>ZASNIVA SE NA INDIVIDUALNOM PRISTUPU KORISNIKU, RAZUMIJEVANJU NJEGOVIH FINANCIJSKIH POTREBA, PRIVATNIH I POSLOVNIH OKOLNOTI, PLANOVA ZA BUDUĆNOST I OSTALIH PREFERENCIJA.</a:t>
                      </a:r>
                    </a:p>
                    <a:p>
                      <a:r>
                        <a:rPr lang="hr-HR" sz="2000" b="0" dirty="0" smtClean="0"/>
                        <a:t>GLAVNE</a:t>
                      </a:r>
                      <a:r>
                        <a:rPr lang="hr-HR" sz="2000" b="0" baseline="0" dirty="0" smtClean="0"/>
                        <a:t> ZNAČAJKE SU: POUZDANOST, POVJERENJE, KVALITETA USLUGE TE DISKRECIJA I PRIVATNOST</a:t>
                      </a:r>
                      <a:endParaRPr lang="hr-HR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858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25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INTERNI MARKETING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51579" y="2015732"/>
            <a:ext cx="4501749" cy="3450613"/>
          </a:xfrm>
        </p:spPr>
        <p:txBody>
          <a:bodyPr>
            <a:normAutofit/>
          </a:bodyPr>
          <a:lstStyle/>
          <a:p>
            <a:r>
              <a:rPr lang="hr-HR" sz="2800" dirty="0" smtClean="0"/>
              <a:t>GLAVNA ZNAČAJKA JE ULOGA ZAPOSLENIKA U PRUŽANJU USLUGA.</a:t>
            </a:r>
          </a:p>
          <a:p>
            <a:pPr lvl="1"/>
            <a:r>
              <a:rPr lang="hr-HR" sz="2400" dirty="0" smtClean="0"/>
              <a:t>ODABIR ZAPOSLENIKA</a:t>
            </a:r>
          </a:p>
          <a:p>
            <a:pPr lvl="1"/>
            <a:r>
              <a:rPr lang="hr-HR" sz="2400" dirty="0" smtClean="0"/>
              <a:t>ULAGANJE U NJIHOVU STALNU EDUKACIJU</a:t>
            </a:r>
            <a:endParaRPr lang="hr-HR" sz="2400" dirty="0"/>
          </a:p>
        </p:txBody>
      </p:sp>
      <p:pic>
        <p:nvPicPr>
          <p:cNvPr id="4" name="Slika 3" descr="&lt;strong&gt;Bank&lt;/strong&gt; ,app ,service, Finance Free Stock Photo - Public Domain Picture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2" r="10505"/>
          <a:stretch/>
        </p:blipFill>
        <p:spPr>
          <a:xfrm>
            <a:off x="6380922" y="1853754"/>
            <a:ext cx="4870174" cy="3608539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90185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EKSTERNI MARKETING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51580" y="2015732"/>
            <a:ext cx="5563584" cy="3450613"/>
          </a:xfrm>
        </p:spPr>
        <p:txBody>
          <a:bodyPr>
            <a:normAutofit/>
          </a:bodyPr>
          <a:lstStyle/>
          <a:p>
            <a:r>
              <a:rPr lang="hr-HR" sz="2800" dirty="0" smtClean="0"/>
              <a:t>MARKETINŠKI PROGRAM ČIJI JE CILJ DEFINIRANJE PONUDE BANKARSKIH USLUGA, NJIHOVIH CIJENA, NAČINA DISTRIBUCIJE TE PROGRAMA PROMOCIJE.</a:t>
            </a:r>
            <a:endParaRPr lang="hr-HR" sz="2800" dirty="0"/>
          </a:p>
        </p:txBody>
      </p:sp>
      <p:pic>
        <p:nvPicPr>
          <p:cNvPr id="7" name="Slika 6" descr="Recognition Visa and Mastercard with Card.IO - Stack Overflow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9" b="4824"/>
          <a:stretch/>
        </p:blipFill>
        <p:spPr>
          <a:xfrm>
            <a:off x="7015164" y="2194366"/>
            <a:ext cx="4415814" cy="2812775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43839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INTERAKTIVNI MARKETING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51579" y="2015732"/>
            <a:ext cx="5289689" cy="3450613"/>
          </a:xfrm>
        </p:spPr>
        <p:txBody>
          <a:bodyPr>
            <a:normAutofit lnSpcReduction="10000"/>
          </a:bodyPr>
          <a:lstStyle/>
          <a:p>
            <a:r>
              <a:rPr lang="hr-HR" sz="2800" dirty="0" smtClean="0"/>
              <a:t>POLAZI OD KVALITETE PRUŽATELJA BANKARSKE USLLUGE, ALI I NAČINA NA KOJI SE ON PRUŽA, IMAJUĆI NA UMU TEHNIČKI I FUNKCIONALNI ASPEKTRUŽANJA USLUGE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978" y="2106674"/>
            <a:ext cx="2956816" cy="2956816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242175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5775" y="804519"/>
            <a:ext cx="10257019" cy="1049235"/>
          </a:xfrm>
        </p:spPr>
        <p:txBody>
          <a:bodyPr/>
          <a:lstStyle/>
          <a:p>
            <a:pPr algn="l"/>
            <a:r>
              <a:rPr lang="hr-HR" dirty="0" smtClean="0"/>
              <a:t>KVALITETNA BANKARSKA USLUGA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51579" y="2015732"/>
            <a:ext cx="5134959" cy="3450613"/>
          </a:xfrm>
        </p:spPr>
        <p:txBody>
          <a:bodyPr>
            <a:normAutofit/>
          </a:bodyPr>
          <a:lstStyle/>
          <a:p>
            <a:r>
              <a:rPr lang="hr-HR" sz="2800" dirty="0" smtClean="0"/>
              <a:t>JE KOREKTNA REALIZACIJA POSLA, ALI I UKUPNO STAJALIŠTE I PONAŠANJE U ODNOSU PREMA KORISNIKU USLUGE</a:t>
            </a:r>
            <a:endParaRPr lang="hr-HR" sz="2800" dirty="0"/>
          </a:p>
        </p:txBody>
      </p:sp>
      <p:pic>
        <p:nvPicPr>
          <p:cNvPr id="4" name="Slika 3" descr="Life After SPM? You Wouldn’t Want To Miss These! | Malaysia Studen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57225"/>
            <a:ext cx="57150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9502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</TotalTime>
  <Words>1090</Words>
  <Application>Microsoft Office PowerPoint</Application>
  <PresentationFormat>Široki zaslon</PresentationFormat>
  <Paragraphs>145</Paragraphs>
  <Slides>28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1" baseType="lpstr">
      <vt:lpstr>Arial</vt:lpstr>
      <vt:lpstr>Rockwell</vt:lpstr>
      <vt:lpstr>Gallery</vt:lpstr>
      <vt:lpstr>Marketing usluga</vt:lpstr>
      <vt:lpstr>Marketing u sektoru bankarstva</vt:lpstr>
      <vt:lpstr>Marketing u sektoru bankarstva</vt:lpstr>
      <vt:lpstr>KLJUČNI CILJEVI MARKETINGA U BNKARSTVU</vt:lpstr>
      <vt:lpstr>OBILJEŽJA BANKARSKE USLUGE</vt:lpstr>
      <vt:lpstr>INTERNI MARKETING</vt:lpstr>
      <vt:lpstr>EKSTERNI MARKETING</vt:lpstr>
      <vt:lpstr>INTERAKTIVNI MARKETING</vt:lpstr>
      <vt:lpstr>KVALITETNA BANKARSKA USLUGA </vt:lpstr>
      <vt:lpstr>MARKETING MIX</vt:lpstr>
      <vt:lpstr>PROŠIRENI MARKETIG MIX</vt:lpstr>
      <vt:lpstr>MARKETING USLUGA U POSLOVIMA OSIGURANJA</vt:lpstr>
      <vt:lpstr>CILJANO TRŽIŠTE</vt:lpstr>
      <vt:lpstr>MARKETING MIX U OSIGURANJU</vt:lpstr>
      <vt:lpstr>SPECIFIČNOSTI MARKETING USLUGA U TURIZMU</vt:lpstr>
      <vt:lpstr>GRAND TOUR</vt:lpstr>
      <vt:lpstr>OSNOVNE ODREDNICE TURIZMA</vt:lpstr>
      <vt:lpstr>PowerPoint prezentacija</vt:lpstr>
      <vt:lpstr>PowerPoint prezentacija</vt:lpstr>
      <vt:lpstr>TURISTIČKA SE USLUGA SASTOJI OD SKUPINE POJEDINAČNIH USLUGA (I PROIZVODA) NAMIJENJENIH ZADOVOLJAVANJU POTREBA TURISTA</vt:lpstr>
      <vt:lpstr>TURISTIČKI PROIZVOD</vt:lpstr>
      <vt:lpstr>CIJENA</vt:lpstr>
      <vt:lpstr>PROMOCIJA</vt:lpstr>
      <vt:lpstr>DISTRIBUCIJA</vt:lpstr>
      <vt:lpstr>SPECIFIČNOSTI MARKETINGA USLUGA U UGOSTITELJSTVU</vt:lpstr>
      <vt:lpstr>OBILJEŽJA UGOSTITELJSKE USLUGE</vt:lpstr>
      <vt:lpstr>SPECIFIČNOSTI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Nastavnik</dc:creator>
  <cp:lastModifiedBy>Nastavnik</cp:lastModifiedBy>
  <cp:revision>14</cp:revision>
  <dcterms:created xsi:type="dcterms:W3CDTF">2024-02-13T19:52:41Z</dcterms:created>
  <dcterms:modified xsi:type="dcterms:W3CDTF">2024-02-14T15:26:03Z</dcterms:modified>
</cp:coreProperties>
</file>