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TREĆA EKONOMSKA ŠKOLA</a:t>
            </a:r>
          </a:p>
          <a:p>
            <a:r>
              <a:rPr lang="hr-HR" dirty="0" smtClean="0"/>
              <a:t>3. RAZRED</a:t>
            </a:r>
          </a:p>
          <a:p>
            <a:r>
              <a:rPr lang="hr-HR" dirty="0" smtClean="0"/>
              <a:t>BANKARSTVO I OSIGURANJE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OSNIVAČKI POSLOVI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415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04800"/>
            <a:ext cx="2514600" cy="114300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OSNIVAČKI POSLOVI</a:t>
            </a:r>
            <a:endParaRPr lang="hr-HR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9949" y="2331244"/>
            <a:ext cx="3320251" cy="208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8200" y="1981200"/>
            <a:ext cx="3276600" cy="3962400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/>
              <a:t>nestandardni bankovni posao u kojem banka kupuje udjele u drugom poduzeću ili osniva drugo poduzeže kako bi ostvarila profit ili izdvojila dio poslovanja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50146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90800"/>
            <a:ext cx="7848600" cy="1905000"/>
          </a:xfrm>
        </p:spPr>
        <p:txBody>
          <a:bodyPr/>
          <a:lstStyle/>
          <a:p>
            <a:r>
              <a:rPr lang="hr-HR" dirty="0" smtClean="0"/>
              <a:t>Banke obavljaju različite novčane transakcie, pri čemu su njezine uloge različite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2011681"/>
          </a:xfrm>
        </p:spPr>
        <p:txBody>
          <a:bodyPr/>
          <a:lstStyle/>
          <a:p>
            <a:r>
              <a:rPr lang="hr-HR" dirty="0" smtClean="0"/>
              <a:t>Kada odobrava kredite </a:t>
            </a:r>
          </a:p>
          <a:p>
            <a:pPr marL="45720" indent="0">
              <a:buNone/>
            </a:pPr>
            <a:r>
              <a:rPr lang="hr-HR" dirty="0" smtClean="0"/>
              <a:t>- preuzima ulogu vjerovnika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1935480"/>
          </a:xfrm>
        </p:spPr>
        <p:txBody>
          <a:bodyPr/>
          <a:lstStyle/>
          <a:p>
            <a:r>
              <a:rPr lang="hr-HR" dirty="0" smtClean="0"/>
              <a:t>Kada prikuplja novac </a:t>
            </a:r>
          </a:p>
          <a:p>
            <a:pPr marL="45720" indent="0">
              <a:buNone/>
            </a:pPr>
            <a:r>
              <a:rPr lang="hr-HR" dirty="0" smtClean="0"/>
              <a:t>- preuzima ulogu dužnika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799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3048000"/>
            <a:ext cx="7315200" cy="2467168"/>
          </a:xfrm>
        </p:spPr>
        <p:txBody>
          <a:bodyPr/>
          <a:lstStyle/>
          <a:p>
            <a:pPr marL="0" indent="0" algn="l">
              <a:buNone/>
            </a:pPr>
            <a:r>
              <a:rPr lang="hr-HR" sz="2000" dirty="0" smtClean="0">
                <a:ea typeface="Batang" pitchFamily="18" charset="-127"/>
              </a:rPr>
              <a:t>Preuzimajući ovu ulogu, banka može ulagati vlastiti kapital u druga trgovačka društva, odnosno djelomično ili u cijelosti svojim kapitalom sudjelovati u izgradnji ili pokretanju proizvodnje i prometa, i to u različitim područjima gospodarstva. </a:t>
            </a:r>
            <a:endParaRPr lang="hr-HR" sz="2000" dirty="0">
              <a:ea typeface="Batang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731520"/>
            <a:ext cx="7239000" cy="20878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r-HR" sz="2000" dirty="0" smtClean="0">
                <a:ea typeface="Batang" pitchFamily="18" charset="-127"/>
              </a:rPr>
              <a:t>Posebna vrsta bankarskih poslova su poslovi koje banka obavlja u svoje ime i za svoj račun i preuzima ulogu poduzetnika.</a:t>
            </a:r>
            <a:endParaRPr lang="hr-HR" sz="2000" dirty="0"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733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05800" cy="1143000"/>
          </a:xfrm>
        </p:spPr>
        <p:txBody>
          <a:bodyPr/>
          <a:lstStyle/>
          <a:p>
            <a:pPr marL="0" indent="0" algn="l">
              <a:buNone/>
            </a:pPr>
            <a:r>
              <a:rPr lang="hr-HR" sz="2400" dirty="0" smtClean="0"/>
              <a:t>Sukladno propisima, vlasničke vrijednosnice  i dr. financijske instrumente banka raspoređuje prema svrsi ulaganja: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524000"/>
            <a:ext cx="7010400" cy="4770120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U trgovačkom portfelju (knjiga trgovanja) banka vodi dionice trgovačkih društava kod kojih nema utjecaja na upravljanje društva, ali lako može utvrditi njihovu vrijednost</a:t>
            </a:r>
          </a:p>
          <a:p>
            <a:pPr marL="45720" indent="0">
              <a:buNone/>
            </a:pPr>
            <a:endParaRPr lang="hr-HR" dirty="0" smtClean="0"/>
          </a:p>
          <a:p>
            <a:r>
              <a:rPr lang="hr-HR" dirty="0" smtClean="0"/>
              <a:t>U investicijskom portfelju (knjiga vrijednosnica) vodi vrijednosnice koje su na prodaju. Banka može čekati rok dospijeća vrijednosnica ili njima trguje po njihovoj tržišnoj vrijednosti. U ovom portfelju su dionice i poslovni udjeli trgovačkih društava za koje nije lako utvrditi tržišnu vrijednost.</a:t>
            </a:r>
          </a:p>
          <a:p>
            <a:pPr marL="45720" indent="0">
              <a:buNone/>
            </a:pPr>
            <a:endParaRPr lang="hr-HR" dirty="0" smtClean="0"/>
          </a:p>
          <a:p>
            <a:r>
              <a:rPr lang="hr-HR" dirty="0" smtClean="0"/>
              <a:t>Odvojeno vodi dionice i vlasničke udjele u kojima ima udjele u temeljnom kapitalu.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485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smtClean="0"/>
              <a:t>Društva za upravljanje investicijskim fondovima 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 smtClean="0"/>
              <a:t>osnivaju se kao dionička društva ili kao društva s ograničenom odgovornošću</a:t>
            </a:r>
          </a:p>
          <a:p>
            <a:r>
              <a:rPr lang="hr-HR" dirty="0" smtClean="0"/>
              <a:t>Poslovanje započinju odobrenjem HANFE</a:t>
            </a:r>
          </a:p>
          <a:p>
            <a:r>
              <a:rPr lang="hr-HR" dirty="0" smtClean="0"/>
              <a:t>HANFA – Hrvatska agencija za nadzor financijskih usluga</a:t>
            </a:r>
          </a:p>
          <a:p>
            <a:r>
              <a:rPr lang="hr-HR" dirty="0" smtClean="0"/>
              <a:t>Temeljni kapital je najmanje miljun kuna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055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Predmet poslovanja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isključivo je osnivanje investicijskog fonda u upravljanje investicijskim fondom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95704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Društvo se može registrirati za ove poslove: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 smtClean="0"/>
              <a:t>upravljati portfeljem vrijednosnica za komitente</a:t>
            </a:r>
          </a:p>
          <a:p>
            <a:r>
              <a:rPr lang="hr-HR" dirty="0" smtClean="0"/>
              <a:t>trgovati za vlastiti račun</a:t>
            </a:r>
          </a:p>
          <a:p>
            <a:r>
              <a:rPr lang="hr-HR" dirty="0" smtClean="0"/>
              <a:t>davati investiijske savjete</a:t>
            </a:r>
          </a:p>
          <a:p>
            <a:r>
              <a:rPr lang="hr-HR" dirty="0" smtClean="0"/>
              <a:t>bavljati poslove skrbništva nad vrijednosnicama</a:t>
            </a:r>
          </a:p>
          <a:p>
            <a:r>
              <a:rPr lang="hr-HR" dirty="0" smtClean="0"/>
              <a:t>pružati usluge prodaje financijskih instrumenata uz obvezu ili bez ibveze otkupa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49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Kviz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smtClean="0"/>
              <a:t>u komentaru!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704418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164</TotalTime>
  <Words>307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OSNIVAČKI POSLOVI</vt:lpstr>
      <vt:lpstr>OSNIVAČKI POSLOVI</vt:lpstr>
      <vt:lpstr>Banke obavljaju različite novčane transakcie, pri čemu su njezine uloge različite</vt:lpstr>
      <vt:lpstr>Preuzimajući ovu ulogu, banka može ulagati vlastiti kapital u druga trgovačka društva, odnosno djelomično ili u cijelosti svojim kapitalom sudjelovati u izgradnji ili pokretanju proizvodnje i prometa, i to u različitim područjima gospodarstva. </vt:lpstr>
      <vt:lpstr>Sukladno propisima, vlasničke vrijednosnice  i dr. financijske instrumente banka raspoređuje prema svrsi ulaganja:</vt:lpstr>
      <vt:lpstr>Društva za upravljanje investicijskim fondovima </vt:lpstr>
      <vt:lpstr>Predmet poslovanja</vt:lpstr>
      <vt:lpstr>Društvo se može registrirati za ove poslove:</vt:lpstr>
      <vt:lpstr>Kviz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OSNIVAČKI POSLOVI</dc:title>
  <dc:creator>Ana</dc:creator>
  <cp:lastModifiedBy>Aračić</cp:lastModifiedBy>
  <cp:revision>6</cp:revision>
  <dcterms:created xsi:type="dcterms:W3CDTF">2006-08-16T00:00:00Z</dcterms:created>
  <dcterms:modified xsi:type="dcterms:W3CDTF">2020-03-30T10:39:04Z</dcterms:modified>
</cp:coreProperties>
</file>