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60" r:id="rId3"/>
    <p:sldId id="257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59" r:id="rId24"/>
    <p:sldId id="279" r:id="rId25"/>
    <p:sldId id="280" r:id="rId2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380F8D-E298-4F8F-AC8D-8ADC42668FED}" type="doc">
      <dgm:prSet loTypeId="urn:microsoft.com/office/officeart/2005/8/layout/pyramid1" loCatId="pyramid" qsTypeId="urn:microsoft.com/office/officeart/2005/8/quickstyle/3d4" qsCatId="3D" csTypeId="urn:microsoft.com/office/officeart/2005/8/colors/colorful1" csCatId="colorful" phldr="1"/>
      <dgm:spPr/>
    </dgm:pt>
    <dgm:pt modelId="{C4D0B073-C086-453F-B52E-221A14E1CF72}">
      <dgm:prSet phldrT="[Tekst]" custT="1"/>
      <dgm:spPr/>
      <dgm:t>
        <a:bodyPr/>
        <a:lstStyle/>
        <a:p>
          <a:r>
            <a:rPr lang="hr-HR" sz="1800" dirty="0" smtClean="0"/>
            <a:t>Potrebe za ostvarenjem – želja za vlastitim razvojem</a:t>
          </a:r>
          <a:endParaRPr lang="hr-HR" sz="1800" dirty="0"/>
        </a:p>
      </dgm:t>
    </dgm:pt>
    <dgm:pt modelId="{BAA3D420-CA14-47EB-BD52-DDF0572BE822}" type="parTrans" cxnId="{A4372674-91CC-4429-B764-06930176BAFC}">
      <dgm:prSet/>
      <dgm:spPr/>
      <dgm:t>
        <a:bodyPr/>
        <a:lstStyle/>
        <a:p>
          <a:endParaRPr lang="hr-HR"/>
        </a:p>
      </dgm:t>
    </dgm:pt>
    <dgm:pt modelId="{12D14316-0995-4FE0-8AA3-FB536FD11346}" type="sibTrans" cxnId="{A4372674-91CC-4429-B764-06930176BAFC}">
      <dgm:prSet/>
      <dgm:spPr/>
      <dgm:t>
        <a:bodyPr/>
        <a:lstStyle/>
        <a:p>
          <a:endParaRPr lang="hr-HR"/>
        </a:p>
      </dgm:t>
    </dgm:pt>
    <dgm:pt modelId="{238496B1-FFF2-44D7-BE43-3FBA23C16EF0}">
      <dgm:prSet phldrT="[Tekst]"/>
      <dgm:spPr/>
      <dgm:t>
        <a:bodyPr/>
        <a:lstStyle/>
        <a:p>
          <a:r>
            <a:rPr lang="hr-HR" dirty="0" smtClean="0"/>
            <a:t>Potrebe za poštovanjem – u očima drugih želimo se osjećati važno i sposobno</a:t>
          </a:r>
          <a:endParaRPr lang="hr-HR" dirty="0"/>
        </a:p>
      </dgm:t>
    </dgm:pt>
    <dgm:pt modelId="{CB786F7A-6A77-4489-A9EA-AF6647392910}" type="parTrans" cxnId="{4C821BDD-05A9-4D48-B6AD-C22C3A03FB44}">
      <dgm:prSet/>
      <dgm:spPr/>
      <dgm:t>
        <a:bodyPr/>
        <a:lstStyle/>
        <a:p>
          <a:endParaRPr lang="hr-HR"/>
        </a:p>
      </dgm:t>
    </dgm:pt>
    <dgm:pt modelId="{7A63376F-A0D3-40CE-ADDD-A34BCD25EB16}" type="sibTrans" cxnId="{4C821BDD-05A9-4D48-B6AD-C22C3A03FB44}">
      <dgm:prSet/>
      <dgm:spPr/>
      <dgm:t>
        <a:bodyPr/>
        <a:lstStyle/>
        <a:p>
          <a:endParaRPr lang="hr-HR"/>
        </a:p>
      </dgm:t>
    </dgm:pt>
    <dgm:pt modelId="{7F6A0659-1170-4341-BCEA-307A693904B4}">
      <dgm:prSet phldrT="[Tekst]"/>
      <dgm:spPr/>
      <dgm:t>
        <a:bodyPr/>
        <a:lstStyle/>
        <a:p>
          <a:r>
            <a:rPr lang="hr-HR" dirty="0" smtClean="0"/>
            <a:t>Društvene potrebe – voljeti i biti volje, imati prijatelje u poslovnom i privatnom životu</a:t>
          </a:r>
          <a:endParaRPr lang="hr-HR" dirty="0"/>
        </a:p>
      </dgm:t>
    </dgm:pt>
    <dgm:pt modelId="{83B60867-4295-40AE-BF21-1C6A1ACA6963}" type="parTrans" cxnId="{58F40FA0-4B3C-4434-86EB-F7EAA9D99232}">
      <dgm:prSet/>
      <dgm:spPr/>
      <dgm:t>
        <a:bodyPr/>
        <a:lstStyle/>
        <a:p>
          <a:endParaRPr lang="hr-HR"/>
        </a:p>
      </dgm:t>
    </dgm:pt>
    <dgm:pt modelId="{0BF11452-4871-4121-A11F-C1137CE1693E}" type="sibTrans" cxnId="{58F40FA0-4B3C-4434-86EB-F7EAA9D99232}">
      <dgm:prSet/>
      <dgm:spPr/>
      <dgm:t>
        <a:bodyPr/>
        <a:lstStyle/>
        <a:p>
          <a:endParaRPr lang="hr-HR"/>
        </a:p>
      </dgm:t>
    </dgm:pt>
    <dgm:pt modelId="{613380FC-3A6A-4728-B438-B551F2240A72}">
      <dgm:prSet phldrT="[Tekst]"/>
      <dgm:spPr/>
      <dgm:t>
        <a:bodyPr/>
        <a:lstStyle/>
        <a:p>
          <a:r>
            <a:rPr lang="hr-HR" dirty="0" smtClean="0"/>
            <a:t>Potrebe za sigurnošću – životno osiguranje, ugradnja sefova ili alarma</a:t>
          </a:r>
          <a:endParaRPr lang="hr-HR" dirty="0"/>
        </a:p>
      </dgm:t>
    </dgm:pt>
    <dgm:pt modelId="{E5BCAF17-FFB5-4C36-86FD-5E23294D4778}" type="parTrans" cxnId="{8597D3BA-AE67-4666-A289-1EFB01B77BE9}">
      <dgm:prSet/>
      <dgm:spPr/>
      <dgm:t>
        <a:bodyPr/>
        <a:lstStyle/>
        <a:p>
          <a:endParaRPr lang="hr-HR"/>
        </a:p>
      </dgm:t>
    </dgm:pt>
    <dgm:pt modelId="{E2E8E5B3-C31D-4AF0-A3E7-C8E950375B9B}" type="sibTrans" cxnId="{8597D3BA-AE67-4666-A289-1EFB01B77BE9}">
      <dgm:prSet/>
      <dgm:spPr/>
      <dgm:t>
        <a:bodyPr/>
        <a:lstStyle/>
        <a:p>
          <a:endParaRPr lang="hr-HR"/>
        </a:p>
      </dgm:t>
    </dgm:pt>
    <dgm:pt modelId="{BCF844D5-5788-48A8-8ECB-F2E6FDDBAFB3}">
      <dgm:prSet phldrT="[Tekst]"/>
      <dgm:spPr/>
      <dgm:t>
        <a:bodyPr/>
        <a:lstStyle/>
        <a:p>
          <a:r>
            <a:rPr lang="hr-HR" dirty="0" smtClean="0"/>
            <a:t>Fiziološke potrebe – potreba za hranom, pićem, spavanjem</a:t>
          </a:r>
          <a:endParaRPr lang="hr-HR" dirty="0"/>
        </a:p>
      </dgm:t>
    </dgm:pt>
    <dgm:pt modelId="{EB36FF1A-6CE2-4FD4-8F03-6A6093965624}" type="parTrans" cxnId="{22DE16BB-B91A-4028-8324-D25007F47301}">
      <dgm:prSet/>
      <dgm:spPr/>
      <dgm:t>
        <a:bodyPr/>
        <a:lstStyle/>
        <a:p>
          <a:endParaRPr lang="hr-HR"/>
        </a:p>
      </dgm:t>
    </dgm:pt>
    <dgm:pt modelId="{504B9144-52A4-4CA1-9FF3-65BD5766EF19}" type="sibTrans" cxnId="{22DE16BB-B91A-4028-8324-D25007F47301}">
      <dgm:prSet/>
      <dgm:spPr/>
      <dgm:t>
        <a:bodyPr/>
        <a:lstStyle/>
        <a:p>
          <a:endParaRPr lang="hr-HR"/>
        </a:p>
      </dgm:t>
    </dgm:pt>
    <dgm:pt modelId="{21516C84-D3BE-4858-B47F-F90A5948A46C}" type="pres">
      <dgm:prSet presAssocID="{84380F8D-E298-4F8F-AC8D-8ADC42668FED}" presName="Name0" presStyleCnt="0">
        <dgm:presLayoutVars>
          <dgm:dir/>
          <dgm:animLvl val="lvl"/>
          <dgm:resizeHandles val="exact"/>
        </dgm:presLayoutVars>
      </dgm:prSet>
      <dgm:spPr/>
    </dgm:pt>
    <dgm:pt modelId="{8F9E63B2-1F4C-4851-BC04-00C9ED3847DA}" type="pres">
      <dgm:prSet presAssocID="{C4D0B073-C086-453F-B52E-221A14E1CF72}" presName="Name8" presStyleCnt="0"/>
      <dgm:spPr/>
    </dgm:pt>
    <dgm:pt modelId="{D34F0228-824D-47B9-A3E1-461246949DC4}" type="pres">
      <dgm:prSet presAssocID="{C4D0B073-C086-453F-B52E-221A14E1CF72}" presName="level" presStyleLbl="node1" presStyleIdx="0" presStyleCnt="5" custScaleX="100904" custScaleY="76762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0001775-DFB9-464D-A5A6-A4139C3CCFC6}" type="pres">
      <dgm:prSet presAssocID="{C4D0B073-C086-453F-B52E-221A14E1CF7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93EBA02-E94F-4F58-8B2C-5F1A508ECF89}" type="pres">
      <dgm:prSet presAssocID="{238496B1-FFF2-44D7-BE43-3FBA23C16EF0}" presName="Name8" presStyleCnt="0"/>
      <dgm:spPr/>
    </dgm:pt>
    <dgm:pt modelId="{A2BE5BEA-F422-46FE-B370-16B11345D1B7}" type="pres">
      <dgm:prSet presAssocID="{238496B1-FFF2-44D7-BE43-3FBA23C16EF0}" presName="level" presStyleLbl="node1" presStyleIdx="1" presStyleCnt="5" custScaleY="97343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1F67DF1-3E0B-43AD-83E7-6015A7DE8649}" type="pres">
      <dgm:prSet presAssocID="{238496B1-FFF2-44D7-BE43-3FBA23C16EF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B38983A-E944-4BA0-AD95-4F711602327E}" type="pres">
      <dgm:prSet presAssocID="{7F6A0659-1170-4341-BCEA-307A693904B4}" presName="Name8" presStyleCnt="0"/>
      <dgm:spPr/>
    </dgm:pt>
    <dgm:pt modelId="{CFCEADB0-2565-4F27-A975-2B9CE50CD9CB}" type="pres">
      <dgm:prSet presAssocID="{7F6A0659-1170-4341-BCEA-307A693904B4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DF43AC9-772F-46C6-B922-AC7AF4A70C08}" type="pres">
      <dgm:prSet presAssocID="{7F6A0659-1170-4341-BCEA-307A693904B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FDB1C86-339E-42DA-8361-6901E210988D}" type="pres">
      <dgm:prSet presAssocID="{613380FC-3A6A-4728-B438-B551F2240A72}" presName="Name8" presStyleCnt="0"/>
      <dgm:spPr/>
    </dgm:pt>
    <dgm:pt modelId="{E79644EA-DC07-49DF-9F6C-71B50FB3A9EE}" type="pres">
      <dgm:prSet presAssocID="{613380FC-3A6A-4728-B438-B551F2240A72}" presName="level" presStyleLbl="node1" presStyleIdx="3" presStyleCnt="5">
        <dgm:presLayoutVars>
          <dgm:chMax val="1"/>
          <dgm:bulletEnabled val="1"/>
        </dgm:presLayoutVars>
      </dgm:prSet>
      <dgm:spPr/>
    </dgm:pt>
    <dgm:pt modelId="{69D717CD-9D31-415A-AB1C-780D4D5339EF}" type="pres">
      <dgm:prSet presAssocID="{613380FC-3A6A-4728-B438-B551F2240A7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637E03C-01BB-45FB-94C6-92883775B0D9}" type="pres">
      <dgm:prSet presAssocID="{BCF844D5-5788-48A8-8ECB-F2E6FDDBAFB3}" presName="Name8" presStyleCnt="0"/>
      <dgm:spPr/>
    </dgm:pt>
    <dgm:pt modelId="{3DE191BE-A4D4-45E5-8C4D-AD36C16EECD6}" type="pres">
      <dgm:prSet presAssocID="{BCF844D5-5788-48A8-8ECB-F2E6FDDBAFB3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B514539-4E08-4703-B46C-7BB281C95855}" type="pres">
      <dgm:prSet presAssocID="{BCF844D5-5788-48A8-8ECB-F2E6FDDBAFB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35F54973-D0D4-4CAA-876B-826896004407}" type="presOf" srcId="{238496B1-FFF2-44D7-BE43-3FBA23C16EF0}" destId="{81F67DF1-3E0B-43AD-83E7-6015A7DE8649}" srcOrd="1" destOrd="0" presId="urn:microsoft.com/office/officeart/2005/8/layout/pyramid1"/>
    <dgm:cxn modelId="{494E3C0B-DF5E-4A6A-904F-D3FE6351276A}" type="presOf" srcId="{BCF844D5-5788-48A8-8ECB-F2E6FDDBAFB3}" destId="{3DE191BE-A4D4-45E5-8C4D-AD36C16EECD6}" srcOrd="0" destOrd="0" presId="urn:microsoft.com/office/officeart/2005/8/layout/pyramid1"/>
    <dgm:cxn modelId="{115EA87B-5EF0-4CE3-882B-4DB01C90588D}" type="presOf" srcId="{C4D0B073-C086-453F-B52E-221A14E1CF72}" destId="{B0001775-DFB9-464D-A5A6-A4139C3CCFC6}" srcOrd="1" destOrd="0" presId="urn:microsoft.com/office/officeart/2005/8/layout/pyramid1"/>
    <dgm:cxn modelId="{58F40FA0-4B3C-4434-86EB-F7EAA9D99232}" srcId="{84380F8D-E298-4F8F-AC8D-8ADC42668FED}" destId="{7F6A0659-1170-4341-BCEA-307A693904B4}" srcOrd="2" destOrd="0" parTransId="{83B60867-4295-40AE-BF21-1C6A1ACA6963}" sibTransId="{0BF11452-4871-4121-A11F-C1137CE1693E}"/>
    <dgm:cxn modelId="{22DE16BB-B91A-4028-8324-D25007F47301}" srcId="{84380F8D-E298-4F8F-AC8D-8ADC42668FED}" destId="{BCF844D5-5788-48A8-8ECB-F2E6FDDBAFB3}" srcOrd="4" destOrd="0" parTransId="{EB36FF1A-6CE2-4FD4-8F03-6A6093965624}" sibTransId="{504B9144-52A4-4CA1-9FF3-65BD5766EF19}"/>
    <dgm:cxn modelId="{967E2046-6C41-47F4-87E7-7DA5D24CD3BA}" type="presOf" srcId="{238496B1-FFF2-44D7-BE43-3FBA23C16EF0}" destId="{A2BE5BEA-F422-46FE-B370-16B11345D1B7}" srcOrd="0" destOrd="0" presId="urn:microsoft.com/office/officeart/2005/8/layout/pyramid1"/>
    <dgm:cxn modelId="{F156D2A8-BE65-4B22-BFDF-FAD83E08BB4B}" type="presOf" srcId="{84380F8D-E298-4F8F-AC8D-8ADC42668FED}" destId="{21516C84-D3BE-4858-B47F-F90A5948A46C}" srcOrd="0" destOrd="0" presId="urn:microsoft.com/office/officeart/2005/8/layout/pyramid1"/>
    <dgm:cxn modelId="{AA177D50-8B71-46A4-A184-BD851450F2F7}" type="presOf" srcId="{BCF844D5-5788-48A8-8ECB-F2E6FDDBAFB3}" destId="{8B514539-4E08-4703-B46C-7BB281C95855}" srcOrd="1" destOrd="0" presId="urn:microsoft.com/office/officeart/2005/8/layout/pyramid1"/>
    <dgm:cxn modelId="{A9ED458E-24AB-44BD-AC97-01CDF50E5C5D}" type="presOf" srcId="{7F6A0659-1170-4341-BCEA-307A693904B4}" destId="{CFCEADB0-2565-4F27-A975-2B9CE50CD9CB}" srcOrd="0" destOrd="0" presId="urn:microsoft.com/office/officeart/2005/8/layout/pyramid1"/>
    <dgm:cxn modelId="{8597D3BA-AE67-4666-A289-1EFB01B77BE9}" srcId="{84380F8D-E298-4F8F-AC8D-8ADC42668FED}" destId="{613380FC-3A6A-4728-B438-B551F2240A72}" srcOrd="3" destOrd="0" parTransId="{E5BCAF17-FFB5-4C36-86FD-5E23294D4778}" sibTransId="{E2E8E5B3-C31D-4AF0-A3E7-C8E950375B9B}"/>
    <dgm:cxn modelId="{A4372674-91CC-4429-B764-06930176BAFC}" srcId="{84380F8D-E298-4F8F-AC8D-8ADC42668FED}" destId="{C4D0B073-C086-453F-B52E-221A14E1CF72}" srcOrd="0" destOrd="0" parTransId="{BAA3D420-CA14-47EB-BD52-DDF0572BE822}" sibTransId="{12D14316-0995-4FE0-8AA3-FB536FD11346}"/>
    <dgm:cxn modelId="{BD7DE441-BADB-495C-9F5F-B6A9E39E4FCC}" type="presOf" srcId="{613380FC-3A6A-4728-B438-B551F2240A72}" destId="{E79644EA-DC07-49DF-9F6C-71B50FB3A9EE}" srcOrd="0" destOrd="0" presId="urn:microsoft.com/office/officeart/2005/8/layout/pyramid1"/>
    <dgm:cxn modelId="{C94BD029-8BE7-4B34-AD50-E114F7BCC8E4}" type="presOf" srcId="{7F6A0659-1170-4341-BCEA-307A693904B4}" destId="{BDF43AC9-772F-46C6-B922-AC7AF4A70C08}" srcOrd="1" destOrd="0" presId="urn:microsoft.com/office/officeart/2005/8/layout/pyramid1"/>
    <dgm:cxn modelId="{4645D9D5-C648-4FD1-855B-16E1D23E0555}" type="presOf" srcId="{C4D0B073-C086-453F-B52E-221A14E1CF72}" destId="{D34F0228-824D-47B9-A3E1-461246949DC4}" srcOrd="0" destOrd="0" presId="urn:microsoft.com/office/officeart/2005/8/layout/pyramid1"/>
    <dgm:cxn modelId="{92910E7A-172D-4A11-8FE7-CB97F733B0EE}" type="presOf" srcId="{613380FC-3A6A-4728-B438-B551F2240A72}" destId="{69D717CD-9D31-415A-AB1C-780D4D5339EF}" srcOrd="1" destOrd="0" presId="urn:microsoft.com/office/officeart/2005/8/layout/pyramid1"/>
    <dgm:cxn modelId="{4C821BDD-05A9-4D48-B6AD-C22C3A03FB44}" srcId="{84380F8D-E298-4F8F-AC8D-8ADC42668FED}" destId="{238496B1-FFF2-44D7-BE43-3FBA23C16EF0}" srcOrd="1" destOrd="0" parTransId="{CB786F7A-6A77-4489-A9EA-AF6647392910}" sibTransId="{7A63376F-A0D3-40CE-ADDD-A34BCD25EB16}"/>
    <dgm:cxn modelId="{D2D95055-B5BE-4623-899C-7A60B21C1223}" type="presParOf" srcId="{21516C84-D3BE-4858-B47F-F90A5948A46C}" destId="{8F9E63B2-1F4C-4851-BC04-00C9ED3847DA}" srcOrd="0" destOrd="0" presId="urn:microsoft.com/office/officeart/2005/8/layout/pyramid1"/>
    <dgm:cxn modelId="{4F2518C9-47D6-430B-A917-DA8E1AAD36EC}" type="presParOf" srcId="{8F9E63B2-1F4C-4851-BC04-00C9ED3847DA}" destId="{D34F0228-824D-47B9-A3E1-461246949DC4}" srcOrd="0" destOrd="0" presId="urn:microsoft.com/office/officeart/2005/8/layout/pyramid1"/>
    <dgm:cxn modelId="{618CFB6C-2FFC-4D88-AA99-B186A283055F}" type="presParOf" srcId="{8F9E63B2-1F4C-4851-BC04-00C9ED3847DA}" destId="{B0001775-DFB9-464D-A5A6-A4139C3CCFC6}" srcOrd="1" destOrd="0" presId="urn:microsoft.com/office/officeart/2005/8/layout/pyramid1"/>
    <dgm:cxn modelId="{6AEC5206-0399-4F22-93DF-3380948C81A4}" type="presParOf" srcId="{21516C84-D3BE-4858-B47F-F90A5948A46C}" destId="{093EBA02-E94F-4F58-8B2C-5F1A508ECF89}" srcOrd="1" destOrd="0" presId="urn:microsoft.com/office/officeart/2005/8/layout/pyramid1"/>
    <dgm:cxn modelId="{C6ADC565-BF2E-4EFA-B8D8-8BDDACCD17A4}" type="presParOf" srcId="{093EBA02-E94F-4F58-8B2C-5F1A508ECF89}" destId="{A2BE5BEA-F422-46FE-B370-16B11345D1B7}" srcOrd="0" destOrd="0" presId="urn:microsoft.com/office/officeart/2005/8/layout/pyramid1"/>
    <dgm:cxn modelId="{24E0D23F-7B29-47EE-A5A9-AD8B5E17F910}" type="presParOf" srcId="{093EBA02-E94F-4F58-8B2C-5F1A508ECF89}" destId="{81F67DF1-3E0B-43AD-83E7-6015A7DE8649}" srcOrd="1" destOrd="0" presId="urn:microsoft.com/office/officeart/2005/8/layout/pyramid1"/>
    <dgm:cxn modelId="{F10911A6-B6DF-4CE5-BEBE-8CEB12364D39}" type="presParOf" srcId="{21516C84-D3BE-4858-B47F-F90A5948A46C}" destId="{8B38983A-E944-4BA0-AD95-4F711602327E}" srcOrd="2" destOrd="0" presId="urn:microsoft.com/office/officeart/2005/8/layout/pyramid1"/>
    <dgm:cxn modelId="{DC36E736-E1F0-420D-96A0-DFE0FDE76747}" type="presParOf" srcId="{8B38983A-E944-4BA0-AD95-4F711602327E}" destId="{CFCEADB0-2565-4F27-A975-2B9CE50CD9CB}" srcOrd="0" destOrd="0" presId="urn:microsoft.com/office/officeart/2005/8/layout/pyramid1"/>
    <dgm:cxn modelId="{FBF1824E-8D26-4AEF-8E32-B1864B41918C}" type="presParOf" srcId="{8B38983A-E944-4BA0-AD95-4F711602327E}" destId="{BDF43AC9-772F-46C6-B922-AC7AF4A70C08}" srcOrd="1" destOrd="0" presId="urn:microsoft.com/office/officeart/2005/8/layout/pyramid1"/>
    <dgm:cxn modelId="{6B25FCAD-FDB2-4C3E-97D7-61588AC9744B}" type="presParOf" srcId="{21516C84-D3BE-4858-B47F-F90A5948A46C}" destId="{2FDB1C86-339E-42DA-8361-6901E210988D}" srcOrd="3" destOrd="0" presId="urn:microsoft.com/office/officeart/2005/8/layout/pyramid1"/>
    <dgm:cxn modelId="{F3A06AE7-3A87-4291-B18C-5F6D92535FB5}" type="presParOf" srcId="{2FDB1C86-339E-42DA-8361-6901E210988D}" destId="{E79644EA-DC07-49DF-9F6C-71B50FB3A9EE}" srcOrd="0" destOrd="0" presId="urn:microsoft.com/office/officeart/2005/8/layout/pyramid1"/>
    <dgm:cxn modelId="{8115AA6E-E50C-41A6-B214-776E2023F1A5}" type="presParOf" srcId="{2FDB1C86-339E-42DA-8361-6901E210988D}" destId="{69D717CD-9D31-415A-AB1C-780D4D5339EF}" srcOrd="1" destOrd="0" presId="urn:microsoft.com/office/officeart/2005/8/layout/pyramid1"/>
    <dgm:cxn modelId="{AAD5D74C-39B4-40CE-8274-58B1CB48CD7C}" type="presParOf" srcId="{21516C84-D3BE-4858-B47F-F90A5948A46C}" destId="{5637E03C-01BB-45FB-94C6-92883775B0D9}" srcOrd="4" destOrd="0" presId="urn:microsoft.com/office/officeart/2005/8/layout/pyramid1"/>
    <dgm:cxn modelId="{17FB5F74-E3CA-41D4-A308-A3A25F61C44C}" type="presParOf" srcId="{5637E03C-01BB-45FB-94C6-92883775B0D9}" destId="{3DE191BE-A4D4-45E5-8C4D-AD36C16EECD6}" srcOrd="0" destOrd="0" presId="urn:microsoft.com/office/officeart/2005/8/layout/pyramid1"/>
    <dgm:cxn modelId="{A4D0C4EE-1275-4A26-91FB-4C2B67C70247}" type="presParOf" srcId="{5637E03C-01BB-45FB-94C6-92883775B0D9}" destId="{8B514539-4E08-4703-B46C-7BB281C95855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4F0228-824D-47B9-A3E1-461246949DC4}">
      <dsp:nvSpPr>
        <dsp:cNvPr id="0" name=""/>
        <dsp:cNvSpPr/>
      </dsp:nvSpPr>
      <dsp:spPr>
        <a:xfrm>
          <a:off x="4798710" y="0"/>
          <a:ext cx="1874143" cy="874840"/>
        </a:xfrm>
        <a:prstGeom prst="trapezoid">
          <a:avLst>
            <a:gd name="adj" fmla="val 106154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Potrebe za ostvarenjem – želja za vlastitim razvojem</a:t>
          </a:r>
          <a:endParaRPr lang="hr-HR" sz="1800" kern="1200" dirty="0"/>
        </a:p>
      </dsp:txBody>
      <dsp:txXfrm>
        <a:off x="4798710" y="0"/>
        <a:ext cx="1874143" cy="874840"/>
      </dsp:txXfrm>
    </dsp:sp>
    <dsp:sp modelId="{A2BE5BEA-F422-46FE-B370-16B11345D1B7}">
      <dsp:nvSpPr>
        <dsp:cNvPr id="0" name=""/>
        <dsp:cNvSpPr/>
      </dsp:nvSpPr>
      <dsp:spPr>
        <a:xfrm>
          <a:off x="3629437" y="874840"/>
          <a:ext cx="4212688" cy="1109397"/>
        </a:xfrm>
        <a:prstGeom prst="trapezoid">
          <a:avLst>
            <a:gd name="adj" fmla="val 106154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Potrebe za poštovanjem – u očima drugih želimo se osjećati važno i sposobno</a:t>
          </a:r>
          <a:endParaRPr lang="hr-HR" sz="2000" kern="1200" dirty="0"/>
        </a:p>
      </dsp:txBody>
      <dsp:txXfrm>
        <a:off x="4366658" y="874840"/>
        <a:ext cx="2738247" cy="1109397"/>
      </dsp:txXfrm>
    </dsp:sp>
    <dsp:sp modelId="{CFCEADB0-2565-4F27-A975-2B9CE50CD9CB}">
      <dsp:nvSpPr>
        <dsp:cNvPr id="0" name=""/>
        <dsp:cNvSpPr/>
      </dsp:nvSpPr>
      <dsp:spPr>
        <a:xfrm>
          <a:off x="2419625" y="1984237"/>
          <a:ext cx="6632313" cy="1139678"/>
        </a:xfrm>
        <a:prstGeom prst="trapezoid">
          <a:avLst>
            <a:gd name="adj" fmla="val 106154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Društvene potrebe – voljeti i biti volje, imati prijatelje u poslovnom i privatnom životu</a:t>
          </a:r>
          <a:endParaRPr lang="hr-HR" sz="2000" kern="1200" dirty="0"/>
        </a:p>
      </dsp:txBody>
      <dsp:txXfrm>
        <a:off x="3580280" y="1984237"/>
        <a:ext cx="4311003" cy="1139678"/>
      </dsp:txXfrm>
    </dsp:sp>
    <dsp:sp modelId="{E79644EA-DC07-49DF-9F6C-71B50FB3A9EE}">
      <dsp:nvSpPr>
        <dsp:cNvPr id="0" name=""/>
        <dsp:cNvSpPr/>
      </dsp:nvSpPr>
      <dsp:spPr>
        <a:xfrm>
          <a:off x="1209812" y="3123915"/>
          <a:ext cx="9051938" cy="1139678"/>
        </a:xfrm>
        <a:prstGeom prst="trapezoid">
          <a:avLst>
            <a:gd name="adj" fmla="val 106154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Potrebe za sigurnošću – životno osiguranje, ugradnja sefova ili alarma</a:t>
          </a:r>
          <a:endParaRPr lang="hr-HR" sz="2000" kern="1200" dirty="0"/>
        </a:p>
      </dsp:txBody>
      <dsp:txXfrm>
        <a:off x="2793901" y="3123915"/>
        <a:ext cx="5883760" cy="1139678"/>
      </dsp:txXfrm>
    </dsp:sp>
    <dsp:sp modelId="{3DE191BE-A4D4-45E5-8C4D-AD36C16EECD6}">
      <dsp:nvSpPr>
        <dsp:cNvPr id="0" name=""/>
        <dsp:cNvSpPr/>
      </dsp:nvSpPr>
      <dsp:spPr>
        <a:xfrm>
          <a:off x="0" y="4263594"/>
          <a:ext cx="11471564" cy="1139678"/>
        </a:xfrm>
        <a:prstGeom prst="trapezoid">
          <a:avLst>
            <a:gd name="adj" fmla="val 106154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Fiziološke potrebe – potreba za hranom, pićem, spavanjem</a:t>
          </a:r>
          <a:endParaRPr lang="hr-HR" sz="2000" kern="1200" dirty="0"/>
        </a:p>
      </dsp:txBody>
      <dsp:txXfrm>
        <a:off x="2007523" y="4263594"/>
        <a:ext cx="7456516" cy="11396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6AF9A-92C7-4797-A810-6EDC3C8A0515}" type="datetimeFigureOut">
              <a:rPr lang="hr-HR" smtClean="0"/>
              <a:t>19.11.2023.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B9CD3-7DBE-414E-94E3-AEBC80D1E0B4}" type="slidenum">
              <a:rPr lang="hr-HR" smtClean="0"/>
              <a:t>‹#›</a:t>
            </a:fld>
            <a:endParaRPr lang="hr-H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3047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6AF9A-92C7-4797-A810-6EDC3C8A0515}" type="datetimeFigureOut">
              <a:rPr lang="hr-HR" smtClean="0"/>
              <a:t>19.11.2023.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B9CD3-7DBE-414E-94E3-AEBC80D1E0B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40374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6AF9A-92C7-4797-A810-6EDC3C8A0515}" type="datetimeFigureOut">
              <a:rPr lang="hr-HR" smtClean="0"/>
              <a:t>19.11.2023.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B9CD3-7DBE-414E-94E3-AEBC80D1E0B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46791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6AF9A-92C7-4797-A810-6EDC3C8A0515}" type="datetimeFigureOut">
              <a:rPr lang="hr-HR" smtClean="0"/>
              <a:t>19.11.2023.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B9CD3-7DBE-414E-94E3-AEBC80D1E0B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93208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6AF9A-92C7-4797-A810-6EDC3C8A0515}" type="datetimeFigureOut">
              <a:rPr lang="hr-HR" smtClean="0"/>
              <a:t>19.11.2023.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B9CD3-7DBE-414E-94E3-AEBC80D1E0B4}" type="slidenum">
              <a:rPr lang="hr-HR" smtClean="0"/>
              <a:t>‹#›</a:t>
            </a:fld>
            <a:endParaRPr lang="hr-H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1409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6AF9A-92C7-4797-A810-6EDC3C8A0515}" type="datetimeFigureOut">
              <a:rPr lang="hr-HR" smtClean="0"/>
              <a:t>19.11.2023.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B9CD3-7DBE-414E-94E3-AEBC80D1E0B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8174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6AF9A-92C7-4797-A810-6EDC3C8A0515}" type="datetimeFigureOut">
              <a:rPr lang="hr-HR" smtClean="0"/>
              <a:t>19.11.2023.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B9CD3-7DBE-414E-94E3-AEBC80D1E0B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3728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6AF9A-92C7-4797-A810-6EDC3C8A0515}" type="datetimeFigureOut">
              <a:rPr lang="hr-HR" smtClean="0"/>
              <a:t>19.11.2023.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B9CD3-7DBE-414E-94E3-AEBC80D1E0B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28195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6AF9A-92C7-4797-A810-6EDC3C8A0515}" type="datetimeFigureOut">
              <a:rPr lang="hr-HR" smtClean="0"/>
              <a:t>19.11.2023.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B9CD3-7DBE-414E-94E3-AEBC80D1E0B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1997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836AF9A-92C7-4797-A810-6EDC3C8A0515}" type="datetimeFigureOut">
              <a:rPr lang="hr-HR" smtClean="0"/>
              <a:t>19.11.2023.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B1B9CD3-7DBE-414E-94E3-AEBC80D1E0B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11485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6AF9A-92C7-4797-A810-6EDC3C8A0515}" type="datetimeFigureOut">
              <a:rPr lang="hr-HR" smtClean="0"/>
              <a:t>19.11.2023.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B9CD3-7DBE-414E-94E3-AEBC80D1E0B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76307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836AF9A-92C7-4797-A810-6EDC3C8A0515}" type="datetimeFigureOut">
              <a:rPr lang="hr-HR" smtClean="0"/>
              <a:t>19.11.2023.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B1B9CD3-7DBE-414E-94E3-AEBC80D1E0B4}" type="slidenum">
              <a:rPr lang="hr-HR" smtClean="0"/>
              <a:t>‹#›</a:t>
            </a:fld>
            <a:endParaRPr lang="hr-H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2656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UPRAVLJANJE PRODAJOM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1. DIO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b="13445"/>
          <a:stretch/>
        </p:blipFill>
        <p:spPr>
          <a:xfrm>
            <a:off x="6597505" y="3382890"/>
            <a:ext cx="3781425" cy="209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Na osjetilnom području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Najčešće je to osjet toplog i hladnog</a:t>
            </a:r>
          </a:p>
          <a:p>
            <a:r>
              <a:rPr lang="hr-HR" dirty="0" smtClean="0"/>
              <a:t>Kupac osjeti temperaturu u prodajnom prostoru</a:t>
            </a:r>
          </a:p>
          <a:p>
            <a:r>
              <a:rPr lang="hr-HR" dirty="0" smtClean="0"/>
              <a:t>Također, to mogu biti i druge stvari:</a:t>
            </a:r>
          </a:p>
          <a:p>
            <a:r>
              <a:rPr lang="hr-HR" dirty="0" smtClean="0"/>
              <a:t>Tvrdoća, mekoća, sastav materijala, težina proizvoda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4630" y="2551906"/>
            <a:ext cx="2257425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48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Kupčevo ponašanje</a:t>
            </a:r>
            <a:endParaRPr lang="hr-HR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9175260"/>
              </p:ext>
            </p:extLst>
          </p:nvPr>
        </p:nvGraphicFramePr>
        <p:xfrm>
          <a:off x="360218" y="1154545"/>
          <a:ext cx="11471564" cy="54032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920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219718"/>
            <a:ext cx="5645727" cy="1657639"/>
          </a:xfrm>
        </p:spPr>
        <p:txBody>
          <a:bodyPr/>
          <a:lstStyle/>
          <a:p>
            <a:r>
              <a:rPr lang="hr-HR" dirty="0" smtClean="0"/>
              <a:t>Strategija predstavljanja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889"/>
          <a:stretch/>
        </p:blipFill>
        <p:spPr>
          <a:xfrm>
            <a:off x="6921121" y="106303"/>
            <a:ext cx="4919897" cy="6173558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838200" y="1958109"/>
            <a:ext cx="53132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Plan prezentacije instrument je za ostvarivanje ciljeva prodaje.</a:t>
            </a:r>
          </a:p>
          <a:p>
            <a:endParaRPr lang="hr-HR" dirty="0" smtClean="0"/>
          </a:p>
          <a:p>
            <a:r>
              <a:rPr lang="hr-HR" dirty="0" smtClean="0"/>
              <a:t>Planiranje predstavljanja sve je važnije za uspješnu prodaju jer je konkurencije više, i jača je, troškovi posjeta su visoki pa se smanjuju izravni susreti.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8921" y="3804733"/>
            <a:ext cx="2771775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30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Tri načina pristupa kupcu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1. TELEFONSKI POZIV</a:t>
            </a:r>
          </a:p>
          <a:p>
            <a:pPr lvl="1"/>
            <a:r>
              <a:rPr lang="hr-HR" dirty="0" smtClean="0"/>
              <a:t>UGOVARANJE SASTANKA UNAPRIJED</a:t>
            </a:r>
          </a:p>
          <a:p>
            <a:pPr marL="457200" lvl="1" indent="0">
              <a:buNone/>
            </a:pPr>
            <a:endParaRPr lang="hr-HR" dirty="0" smtClean="0"/>
          </a:p>
          <a:p>
            <a:r>
              <a:rPr lang="hr-HR" dirty="0" smtClean="0"/>
              <a:t>2. DRUŠTVENI PRISTUP</a:t>
            </a:r>
          </a:p>
          <a:p>
            <a:pPr lvl="1"/>
            <a:r>
              <a:rPr lang="hr-HR" dirty="0" smtClean="0"/>
              <a:t>PRODAVAČ MORA BITI DOBRO PRIPREMLJEN. </a:t>
            </a:r>
          </a:p>
          <a:p>
            <a:pPr lvl="1"/>
            <a:r>
              <a:rPr lang="hr-HR" dirty="0" smtClean="0"/>
              <a:t>KOMUNIKACIJU TREBA USMJERITI NA KUPCA</a:t>
            </a:r>
          </a:p>
          <a:p>
            <a:pPr marL="457200" lvl="1" indent="0">
              <a:buNone/>
            </a:pPr>
            <a:endParaRPr lang="hr-HR" dirty="0" smtClean="0"/>
          </a:p>
          <a:p>
            <a:r>
              <a:rPr lang="hr-HR" dirty="0" smtClean="0"/>
              <a:t>3. POSLOVNI KONTAKT</a:t>
            </a:r>
          </a:p>
          <a:p>
            <a:pPr lvl="1"/>
            <a:r>
              <a:rPr lang="hr-HR" dirty="0" smtClean="0"/>
              <a:t>DOBAR PRODAVAČ TIJEKOM KOMUNICIRANJA SKREĆE KUPCU POZORNOST S DRUŠTVENOG NA POSLOVNI PRIJEDLOG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139" y="1654233"/>
            <a:ext cx="804141" cy="107082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/>
          <a:srcRect b="14690"/>
          <a:stretch/>
        </p:blipFill>
        <p:spPr>
          <a:xfrm>
            <a:off x="7302065" y="5004522"/>
            <a:ext cx="1777280" cy="131404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6842" y="2030929"/>
            <a:ext cx="2333625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59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Demonstracija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Pomaže kupcu da proizvod vidi, zainteresira se za njega i poželi ga kupiti</a:t>
            </a:r>
          </a:p>
          <a:p>
            <a:r>
              <a:rPr lang="hr-HR" dirty="0" smtClean="0"/>
              <a:t>Prodavač kod kupca probuđuje sva osjetila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6033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ctrTitle"/>
          </p:nvPr>
        </p:nvSpPr>
        <p:spPr>
          <a:xfrm>
            <a:off x="1117599" y="1270144"/>
            <a:ext cx="5310909" cy="2387600"/>
          </a:xfrm>
        </p:spPr>
        <p:txBody>
          <a:bodyPr/>
          <a:lstStyle/>
          <a:p>
            <a:r>
              <a:rPr lang="hr-HR" dirty="0" smtClean="0"/>
              <a:t>PRODAJNA SILA</a:t>
            </a:r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2"/>
          <a:srcRect b="10950"/>
          <a:stretch/>
        </p:blipFill>
        <p:spPr>
          <a:xfrm rot="21046955">
            <a:off x="6740527" y="1287858"/>
            <a:ext cx="2200275" cy="1984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10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Prodajna sila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j</a:t>
            </a:r>
            <a:r>
              <a:rPr lang="hr-HR" dirty="0" smtClean="0"/>
              <a:t>e prodajni potencijal stvoren poslovnim procesom koji uključuje učenje i svladavanje prodajnih vještina, tehnika i kanala, odabir najkvalitetnijih prodavača i njihovo zadržavanje u poslovnoj organizaciji te motiviranje prodajnog osoblja preko plaća, bonusa, provizije, naknade i drugih suvremenih oblika nagrađivanja.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3198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Upravljanje prodajnim timom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Menadžer daje jasno definirane smjernice, a podređeni znaju što se od njih očekuje.</a:t>
            </a:r>
          </a:p>
          <a:p>
            <a:r>
              <a:rPr lang="hr-HR" dirty="0" smtClean="0"/>
              <a:t>Prodajni menadžer je obziran prema timu i ima dobar odnos s njima, a tako se stvara i uzajamno povjerenje. Poštuju se ideje članova tima i uspostavljena je dobra dvosmjerna komunikacija.</a:t>
            </a:r>
          </a:p>
          <a:p>
            <a:endParaRPr lang="hr-HR" dirty="0"/>
          </a:p>
        </p:txBody>
      </p:sp>
      <p:graphicFrame>
        <p:nvGraphicFramePr>
          <p:cNvPr id="4" name="Tablic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7640214"/>
              </p:ext>
            </p:extLst>
          </p:nvPr>
        </p:nvGraphicFramePr>
        <p:xfrm>
          <a:off x="1902689" y="3472102"/>
          <a:ext cx="8672946" cy="19669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36473">
                  <a:extLst>
                    <a:ext uri="{9D8B030D-6E8A-4147-A177-3AD203B41FA5}">
                      <a16:colId xmlns:a16="http://schemas.microsoft.com/office/drawing/2014/main" val="557819061"/>
                    </a:ext>
                  </a:extLst>
                </a:gridCol>
                <a:gridCol w="4336473">
                  <a:extLst>
                    <a:ext uri="{9D8B030D-6E8A-4147-A177-3AD203B41FA5}">
                      <a16:colId xmlns:a16="http://schemas.microsoft.com/office/drawing/2014/main" val="798907664"/>
                    </a:ext>
                  </a:extLst>
                </a:gridCol>
              </a:tblGrid>
              <a:tr h="616340">
                <a:tc>
                  <a:txBody>
                    <a:bodyPr/>
                    <a:lstStyle/>
                    <a:p>
                      <a:r>
                        <a:rPr lang="hr-HR" dirty="0" smtClean="0"/>
                        <a:t>REDOVITA</a:t>
                      </a:r>
                      <a:r>
                        <a:rPr lang="hr-HR" baseline="0" dirty="0" smtClean="0"/>
                        <a:t> KOMUNIKACIJA S ČLANOVIMA TIMA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SURADNJA I RAZUMIJEVANJE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5177116"/>
                  </a:ext>
                </a:extLst>
              </a:tr>
              <a:tr h="686758">
                <a:tc>
                  <a:txBody>
                    <a:bodyPr/>
                    <a:lstStyle/>
                    <a:p>
                      <a:r>
                        <a:rPr lang="hr-HR" dirty="0" smtClean="0"/>
                        <a:t>INDIVIDUALAN</a:t>
                      </a:r>
                      <a:r>
                        <a:rPr lang="hr-HR" baseline="0" dirty="0" smtClean="0"/>
                        <a:t> PRISTUP ČLANOVIMA TIA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PRODAJNI MENADŽER POKAZUJE ZANIMANJE ZA SVAKOG</a:t>
                      </a:r>
                      <a:r>
                        <a:rPr lang="hr-HR" baseline="0" dirty="0" smtClean="0"/>
                        <a:t> ČLANA TIMA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1034564"/>
                  </a:ext>
                </a:extLst>
              </a:tr>
              <a:tr h="616340">
                <a:tc>
                  <a:txBody>
                    <a:bodyPr/>
                    <a:lstStyle/>
                    <a:p>
                      <a:r>
                        <a:rPr lang="hr-HR" dirty="0" smtClean="0"/>
                        <a:t>NAGRAĐIVANJE</a:t>
                      </a:r>
                      <a:r>
                        <a:rPr lang="hr-HR" baseline="0" dirty="0" smtClean="0"/>
                        <a:t> USPJEŠNI ČLANOVA TIMA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ODAVANJE PRIZNANJA, OHRABRIVANJE</a:t>
                      </a:r>
                      <a:r>
                        <a:rPr lang="hr-HR" baseline="0" dirty="0" smtClean="0"/>
                        <a:t> I POTICANJE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06518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92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Odabir zaposlenika</a:t>
            </a:r>
            <a:endParaRPr lang="hr-HR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6305335"/>
              </p:ext>
            </p:extLst>
          </p:nvPr>
        </p:nvGraphicFramePr>
        <p:xfrm>
          <a:off x="1097280" y="1737360"/>
          <a:ext cx="10058400" cy="4505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9200">
                  <a:extLst>
                    <a:ext uri="{9D8B030D-6E8A-4147-A177-3AD203B41FA5}">
                      <a16:colId xmlns:a16="http://schemas.microsoft.com/office/drawing/2014/main" val="1438195577"/>
                    </a:ext>
                  </a:extLst>
                </a:gridCol>
                <a:gridCol w="5029200">
                  <a:extLst>
                    <a:ext uri="{9D8B030D-6E8A-4147-A177-3AD203B41FA5}">
                      <a16:colId xmlns:a16="http://schemas.microsoft.com/office/drawing/2014/main" val="2178435976"/>
                    </a:ext>
                  </a:extLst>
                </a:gridCol>
              </a:tblGrid>
              <a:tr h="750950">
                <a:tc gridSpan="2">
                  <a:txBody>
                    <a:bodyPr/>
                    <a:lstStyle/>
                    <a:p>
                      <a:r>
                        <a:rPr lang="hr-HR" dirty="0" smtClean="0"/>
                        <a:t>IZVORI PRIVLAČENJA I PRONALAŽENJA</a:t>
                      </a:r>
                      <a:r>
                        <a:rPr lang="hr-HR" baseline="0" dirty="0" smtClean="0"/>
                        <a:t> ZAPOSLENIKA</a:t>
                      </a:r>
                      <a:endParaRPr lang="hr-H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062734"/>
                  </a:ext>
                </a:extLst>
              </a:tr>
              <a:tr h="750950">
                <a:tc>
                  <a:txBody>
                    <a:bodyPr/>
                    <a:lstStyle/>
                    <a:p>
                      <a:r>
                        <a:rPr lang="hr-HR" dirty="0" smtClean="0"/>
                        <a:t>KANDIDATI</a:t>
                      </a:r>
                      <a:r>
                        <a:rPr lang="hr-HR" baseline="0" dirty="0" smtClean="0"/>
                        <a:t> UNUTAR ORGANIZACIJE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KANDIDATI VEĆ RADE U DRUGIM SLUŽBAMA, ALI ZAINTERESIRANI SU ZA</a:t>
                      </a:r>
                      <a:r>
                        <a:rPr lang="hr-HR" baseline="0" dirty="0" smtClean="0"/>
                        <a:t> PROMJENU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5757512"/>
                  </a:ext>
                </a:extLst>
              </a:tr>
              <a:tr h="750950">
                <a:tc>
                  <a:txBody>
                    <a:bodyPr/>
                    <a:lstStyle/>
                    <a:p>
                      <a:r>
                        <a:rPr lang="hr-HR" dirty="0" smtClean="0"/>
                        <a:t>STUDENTI VELEUČILIŠTA ILI SVEUČILIŠTA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SAJMOVI</a:t>
                      </a:r>
                      <a:r>
                        <a:rPr lang="hr-HR" baseline="0" dirty="0" smtClean="0"/>
                        <a:t> POSLOVA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9465918"/>
                  </a:ext>
                </a:extLst>
              </a:tr>
              <a:tr h="750950">
                <a:tc>
                  <a:txBody>
                    <a:bodyPr/>
                    <a:lstStyle/>
                    <a:p>
                      <a:r>
                        <a:rPr lang="hr-HR" dirty="0" smtClean="0"/>
                        <a:t>OGLASI U TISKU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OGLAS ZA POSAO SA SVIM BITNIM STAVKAMA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3355703"/>
                  </a:ext>
                </a:extLst>
              </a:tr>
              <a:tr h="750950">
                <a:tc>
                  <a:txBody>
                    <a:bodyPr/>
                    <a:lstStyle/>
                    <a:p>
                      <a:r>
                        <a:rPr lang="hr-HR" dirty="0" smtClean="0"/>
                        <a:t>ZAVOD ZA ZAPOŠLJAVANJE ILI AGENCIJE</a:t>
                      </a:r>
                      <a:r>
                        <a:rPr lang="hr-HR" baseline="0" dirty="0" smtClean="0"/>
                        <a:t> ZA ZAPOŠLJAVANJE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ZAVOD ILI AGENCIJA ŠALJU KANDIDATE KOJI ISPUNJAVAJU UVJETE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1381180"/>
                  </a:ext>
                </a:extLst>
              </a:tr>
              <a:tr h="750950">
                <a:tc>
                  <a:txBody>
                    <a:bodyPr/>
                    <a:lstStyle/>
                    <a:p>
                      <a:r>
                        <a:rPr lang="hr-HR" dirty="0" smtClean="0"/>
                        <a:t>INTERNET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POSLOVNA ORGANIZACIJA OGLAŠAVA VRSTU POSLA, UVJETE I KORISTI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72335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557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5575151"/>
              </p:ext>
            </p:extLst>
          </p:nvPr>
        </p:nvGraphicFramePr>
        <p:xfrm>
          <a:off x="1096961" y="1846263"/>
          <a:ext cx="10189874" cy="41573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94937">
                  <a:extLst>
                    <a:ext uri="{9D8B030D-6E8A-4147-A177-3AD203B41FA5}">
                      <a16:colId xmlns:a16="http://schemas.microsoft.com/office/drawing/2014/main" val="3211777956"/>
                    </a:ext>
                  </a:extLst>
                </a:gridCol>
                <a:gridCol w="5094937">
                  <a:extLst>
                    <a:ext uri="{9D8B030D-6E8A-4147-A177-3AD203B41FA5}">
                      <a16:colId xmlns:a16="http://schemas.microsoft.com/office/drawing/2014/main" val="1467143967"/>
                    </a:ext>
                  </a:extLst>
                </a:gridCol>
              </a:tblGrid>
              <a:tr h="810743">
                <a:tc gridSpan="2">
                  <a:txBody>
                    <a:bodyPr/>
                    <a:lstStyle/>
                    <a:p>
                      <a:r>
                        <a:rPr lang="hr-HR" dirty="0" smtClean="0"/>
                        <a:t>ODABIR KANDIDATA</a:t>
                      </a:r>
                      <a:endParaRPr lang="hr-H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3318357"/>
                  </a:ext>
                </a:extLst>
              </a:tr>
              <a:tr h="810743">
                <a:tc>
                  <a:txBody>
                    <a:bodyPr/>
                    <a:lstStyle/>
                    <a:p>
                      <a:r>
                        <a:rPr lang="hr-HR" dirty="0" smtClean="0"/>
                        <a:t>OGLAŠAVANJE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ZAPRIMAJU SE PONUDE KANDIDATA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3681615"/>
                  </a:ext>
                </a:extLst>
              </a:tr>
              <a:tr h="810743">
                <a:tc>
                  <a:txBody>
                    <a:bodyPr/>
                    <a:lstStyle/>
                    <a:p>
                      <a:r>
                        <a:rPr lang="hr-HR" dirty="0" smtClean="0"/>
                        <a:t>TESTIRANJE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MJERE SE PRODAJNE I ORGANIZACIJSKE SPOSOBNOSTI,</a:t>
                      </a:r>
                      <a:r>
                        <a:rPr lang="hr-HR" baseline="0" dirty="0" smtClean="0"/>
                        <a:t> MOTIVIRANOST, MORALNI INTEGRITET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5108154"/>
                  </a:ext>
                </a:extLst>
              </a:tr>
              <a:tr h="810743">
                <a:tc>
                  <a:txBody>
                    <a:bodyPr/>
                    <a:lstStyle/>
                    <a:p>
                      <a:r>
                        <a:rPr lang="hr-HR" dirty="0" smtClean="0"/>
                        <a:t>OSOBNI RAZGOVOR</a:t>
                      </a:r>
                      <a:r>
                        <a:rPr lang="hr-HR" baseline="0" dirty="0" smtClean="0"/>
                        <a:t> ILI INTERVJU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RAZGOVOR SE PROVODI NA TEMELJU UNAPRIJED PRIPREMLJENIH</a:t>
                      </a:r>
                      <a:r>
                        <a:rPr lang="hr-HR" baseline="0" dirty="0" smtClean="0"/>
                        <a:t> PITANJA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9955906"/>
                  </a:ext>
                </a:extLst>
              </a:tr>
              <a:tr h="810743">
                <a:tc>
                  <a:txBody>
                    <a:bodyPr/>
                    <a:lstStyle/>
                    <a:p>
                      <a:r>
                        <a:rPr lang="hr-HR" dirty="0" smtClean="0"/>
                        <a:t>ZAPOŠLJAVANJE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DONOSI SE ODLUKA</a:t>
                      </a:r>
                      <a:r>
                        <a:rPr lang="hr-HR" baseline="0" dirty="0" smtClean="0"/>
                        <a:t> O ZAPOŠLJAVANJU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41559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046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OSOBNA PRODAJA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PRODAJNO OSOBLJE GOSPODARSKOG SUBJEKTA OSOBNO PREDSTAVLJA PROIZVODE ILI USLUGE POTENCIJALNIM KUPCIMA SA SVRHOM OSTVARIVANJA PRODAJE I IZGRAĐIVANJA ODNOSA S KUPCIMA</a:t>
            </a:r>
          </a:p>
          <a:p>
            <a:r>
              <a:rPr lang="hr-HR" dirty="0" smtClean="0"/>
              <a:t>KAKO SE STVARA VRIJEDNOST ZA KUPCA?</a:t>
            </a:r>
          </a:p>
          <a:p>
            <a:pPr lvl="1"/>
            <a:r>
              <a:rPr lang="hr-HR" dirty="0" smtClean="0"/>
              <a:t>OTKRIVAMO NJEGOVE POTREBE I PREDSTAVLJAMO RJEŠENJE ZA NJIH</a:t>
            </a:r>
          </a:p>
          <a:p>
            <a:pPr lvl="1"/>
            <a:r>
              <a:rPr lang="hr-HR" dirty="0" smtClean="0"/>
              <a:t>STVARAMO KVALITETNI ODNOS</a:t>
            </a:r>
          </a:p>
          <a:p>
            <a:pPr lvl="1"/>
            <a:r>
              <a:rPr lang="hr-HR" dirty="0" smtClean="0"/>
              <a:t>PRUŽAMO KVALITETNE USLUGE NAKON KUPNJE (SERVIS, ODGOVARANJE NA UPITE KUPACA I SLIČNO)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2795" y="8932"/>
            <a:ext cx="3449205" cy="181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9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Prodajno osposobljavanje i motivacija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Nakon odabira kandidata i donošenja odluke o zapošljavanju, organizacija organizira program osposobljavanja za prodaju. Tijekom tog programa prodavač stječe različite prodajne vještine vezane za verbalnu i neverbalnu komunikaciju, predstavljanje, vještine vezane za prodajne postupke.</a:t>
            </a:r>
          </a:p>
          <a:p>
            <a:r>
              <a:rPr lang="hr-HR" dirty="0" smtClean="0"/>
              <a:t>Osposobljavanje traje od nekoliko sati do nekoliko tjedana, ovisno o složenosti posla.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2834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Sustav nagrađivanja zaposlenika</a:t>
            </a:r>
            <a:endParaRPr lang="hr-HR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7380327"/>
              </p:ext>
            </p:extLst>
          </p:nvPr>
        </p:nvGraphicFramePr>
        <p:xfrm>
          <a:off x="1097280" y="1737360"/>
          <a:ext cx="9940492" cy="45526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5123">
                  <a:extLst>
                    <a:ext uri="{9D8B030D-6E8A-4147-A177-3AD203B41FA5}">
                      <a16:colId xmlns:a16="http://schemas.microsoft.com/office/drawing/2014/main" val="2542093185"/>
                    </a:ext>
                  </a:extLst>
                </a:gridCol>
                <a:gridCol w="2485123">
                  <a:extLst>
                    <a:ext uri="{9D8B030D-6E8A-4147-A177-3AD203B41FA5}">
                      <a16:colId xmlns:a16="http://schemas.microsoft.com/office/drawing/2014/main" val="4293870297"/>
                    </a:ext>
                  </a:extLst>
                </a:gridCol>
                <a:gridCol w="4970246">
                  <a:extLst>
                    <a:ext uri="{9D8B030D-6E8A-4147-A177-3AD203B41FA5}">
                      <a16:colId xmlns:a16="http://schemas.microsoft.com/office/drawing/2014/main" val="3193566547"/>
                    </a:ext>
                  </a:extLst>
                </a:gridCol>
              </a:tblGrid>
              <a:tr h="941634">
                <a:tc gridSpan="2">
                  <a:txBody>
                    <a:bodyPr/>
                    <a:lstStyle/>
                    <a:p>
                      <a:r>
                        <a:rPr lang="hr-HR" dirty="0" smtClean="0"/>
                        <a:t>Financijski sustav nagrađivanja</a:t>
                      </a:r>
                      <a:endParaRPr lang="hr-H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Nefinancijski</a:t>
                      </a:r>
                      <a:r>
                        <a:rPr lang="hr-HR" baseline="0" dirty="0" smtClean="0"/>
                        <a:t> sustav nagrađivanja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408478"/>
                  </a:ext>
                </a:extLst>
              </a:tr>
              <a:tr h="941634">
                <a:tc>
                  <a:txBody>
                    <a:bodyPr/>
                    <a:lstStyle/>
                    <a:p>
                      <a:r>
                        <a:rPr lang="hr-HR" dirty="0" smtClean="0"/>
                        <a:t>Fiksna plaća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Točno određena ugovorom, ne ovisi o prodaji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Mogućnost napredovanja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4257897"/>
                  </a:ext>
                </a:extLst>
              </a:tr>
              <a:tr h="1196599">
                <a:tc>
                  <a:txBody>
                    <a:bodyPr/>
                    <a:lstStyle/>
                    <a:p>
                      <a:r>
                        <a:rPr lang="hr-HR" dirty="0" smtClean="0"/>
                        <a:t>Provizija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Je naknada prodavačima u</a:t>
                      </a:r>
                      <a:r>
                        <a:rPr lang="hr-HR" baseline="0" dirty="0" smtClean="0"/>
                        <a:t> određenom postotku od ostvarene prodaje ili dobiti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Mogućnost osobnog</a:t>
                      </a:r>
                      <a:r>
                        <a:rPr lang="hr-HR" baseline="0" dirty="0" smtClean="0"/>
                        <a:t> razvoja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5577650"/>
                  </a:ext>
                </a:extLst>
              </a:tr>
              <a:tr h="1472737">
                <a:tc>
                  <a:txBody>
                    <a:bodyPr/>
                    <a:lstStyle/>
                    <a:p>
                      <a:r>
                        <a:rPr lang="hr-HR" dirty="0" smtClean="0"/>
                        <a:t>Kombinacija</a:t>
                      </a:r>
                      <a:r>
                        <a:rPr lang="hr-HR" baseline="0" dirty="0" smtClean="0"/>
                        <a:t> fiksne plaće i provizije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Fiksni dio određuje poslodavac</a:t>
                      </a:r>
                      <a:r>
                        <a:rPr lang="hr-HR" baseline="0" dirty="0" smtClean="0"/>
                        <a:t> (ugovorom), a varijabilni dio je provizija ili bonus ili </a:t>
                      </a:r>
                      <a:r>
                        <a:rPr lang="hr-HR" baseline="0" dirty="0" err="1" smtClean="0"/>
                        <a:t>provizija+bonus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Odavanje priznanja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35956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261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Ostvarenje karijere u prodaji</a:t>
            </a:r>
            <a:endParaRPr lang="hr-HR" dirty="0"/>
          </a:p>
        </p:txBody>
      </p:sp>
      <p:graphicFrame>
        <p:nvGraphicFramePr>
          <p:cNvPr id="5" name="Rezervirano mjesto sadržaja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4190149"/>
              </p:ext>
            </p:extLst>
          </p:nvPr>
        </p:nvGraphicFramePr>
        <p:xfrm>
          <a:off x="1096963" y="1846261"/>
          <a:ext cx="9903546" cy="3898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1773">
                  <a:extLst>
                    <a:ext uri="{9D8B030D-6E8A-4147-A177-3AD203B41FA5}">
                      <a16:colId xmlns:a16="http://schemas.microsoft.com/office/drawing/2014/main" val="3463611750"/>
                    </a:ext>
                  </a:extLst>
                </a:gridCol>
                <a:gridCol w="4951773">
                  <a:extLst>
                    <a:ext uri="{9D8B030D-6E8A-4147-A177-3AD203B41FA5}">
                      <a16:colId xmlns:a16="http://schemas.microsoft.com/office/drawing/2014/main" val="533492562"/>
                    </a:ext>
                  </a:extLst>
                </a:gridCol>
              </a:tblGrid>
              <a:tr h="974689">
                <a:tc>
                  <a:txBody>
                    <a:bodyPr/>
                    <a:lstStyle/>
                    <a:p>
                      <a:r>
                        <a:rPr lang="hr-HR" dirty="0" smtClean="0"/>
                        <a:t>Menadžer za ključne kupce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Upravlja prodajom</a:t>
                      </a:r>
                      <a:r>
                        <a:rPr lang="hr-HR" baseline="0" dirty="0" smtClean="0"/>
                        <a:t> manjem broju najvećih kupaca te timom zaduženim za ključne veze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8731790"/>
                  </a:ext>
                </a:extLst>
              </a:tr>
              <a:tr h="974689">
                <a:tc>
                  <a:txBody>
                    <a:bodyPr/>
                    <a:lstStyle/>
                    <a:p>
                      <a:r>
                        <a:rPr lang="hr-HR" dirty="0" smtClean="0"/>
                        <a:t>Prodajni menadžer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Upravlja prodajom na određenom</a:t>
                      </a:r>
                      <a:r>
                        <a:rPr lang="hr-HR" baseline="0" dirty="0" smtClean="0"/>
                        <a:t> području ili regiji.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1596515"/>
                  </a:ext>
                </a:extLst>
              </a:tr>
              <a:tr h="974689">
                <a:tc>
                  <a:txBody>
                    <a:bodyPr/>
                    <a:lstStyle/>
                    <a:p>
                      <a:r>
                        <a:rPr lang="hr-HR" dirty="0" smtClean="0"/>
                        <a:t>Marketinški menadžer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Obavlja poslove upravljanja unutar marketinškog</a:t>
                      </a:r>
                      <a:r>
                        <a:rPr lang="hr-HR" baseline="0" dirty="0" smtClean="0"/>
                        <a:t> odjela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3924047"/>
                  </a:ext>
                </a:extLst>
              </a:tr>
              <a:tr h="974689">
                <a:tc>
                  <a:txBody>
                    <a:bodyPr/>
                    <a:lstStyle/>
                    <a:p>
                      <a:r>
                        <a:rPr lang="hr-HR" dirty="0" smtClean="0"/>
                        <a:t>Član ili predsjednik uprave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Upravlja cjelokupnim poslovanjem</a:t>
                      </a:r>
                      <a:r>
                        <a:rPr lang="hr-HR" baseline="0" dirty="0" smtClean="0"/>
                        <a:t> ili dijelom za koji je ovlašten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63943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470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Izvori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Mađerić, D., 199. , </a:t>
            </a:r>
            <a:r>
              <a:rPr lang="hr-HR" dirty="0" err="1" smtClean="0"/>
              <a:t>Rocco</a:t>
            </a:r>
            <a:r>
              <a:rPr lang="hr-HR" dirty="0" smtClean="0"/>
              <a:t>, F., (1996.) Marketing, Školska knjiga, Zagreb 127.str.</a:t>
            </a:r>
          </a:p>
          <a:p>
            <a:r>
              <a:rPr lang="hr-HR" dirty="0" smtClean="0"/>
              <a:t>Mađerić, D., 199. , </a:t>
            </a:r>
            <a:r>
              <a:rPr lang="hr-HR" dirty="0" err="1" smtClean="0"/>
              <a:t>Rocco</a:t>
            </a:r>
            <a:r>
              <a:rPr lang="hr-HR" dirty="0" smtClean="0"/>
              <a:t>, F., (1996.) Marketing, Školska knjiga, Zagreb 159.str.</a:t>
            </a:r>
          </a:p>
          <a:p>
            <a:r>
              <a:rPr lang="hr-HR" dirty="0" err="1" smtClean="0"/>
              <a:t>Liebl</a:t>
            </a:r>
            <a:r>
              <a:rPr lang="hr-HR" dirty="0" smtClean="0"/>
              <a:t>, D., </a:t>
            </a:r>
            <a:r>
              <a:rPr lang="hr-HR" dirty="0" err="1" smtClean="0"/>
              <a:t>Rašetina</a:t>
            </a:r>
            <a:r>
              <a:rPr lang="hr-HR" dirty="0" smtClean="0"/>
              <a:t>, J., </a:t>
            </a:r>
            <a:r>
              <a:rPr lang="hr-HR" dirty="0" err="1" smtClean="0"/>
              <a:t>Šamarija</a:t>
            </a:r>
            <a:r>
              <a:rPr lang="hr-HR" dirty="0" smtClean="0"/>
              <a:t>, B., </a:t>
            </a:r>
            <a:r>
              <a:rPr lang="hr-HR" dirty="0" err="1" smtClean="0"/>
              <a:t>Šarec</a:t>
            </a:r>
            <a:r>
              <a:rPr lang="hr-HR" dirty="0" smtClean="0"/>
              <a:t>-Grabar, Antonija (2014.) Upravljanje prodajom, Školska knjiga, Zagreb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8290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Pitanja za </a:t>
            </a:r>
            <a:r>
              <a:rPr lang="hr-HR" smtClean="0"/>
              <a:t>polaganje ispita</a:t>
            </a:r>
            <a:endParaRPr lang="hr-HR" dirty="0"/>
          </a:p>
        </p:txBody>
      </p:sp>
      <p:sp>
        <p:nvSpPr>
          <p:cNvPr id="6" name="Podnaslov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2313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2898" y="114917"/>
            <a:ext cx="5926993" cy="630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6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PRODAJNE AKTIVNOSTI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NAČIN NUĐENJA</a:t>
            </a:r>
          </a:p>
          <a:p>
            <a:pPr lvl="1"/>
            <a:r>
              <a:rPr lang="hr-HR" dirty="0" smtClean="0"/>
              <a:t>STVARA SE POVOLJNA PREDODŽBA O PROIZVODU ILI USLUZI KOJA SE NUDI</a:t>
            </a:r>
          </a:p>
          <a:p>
            <a:pPr lvl="1"/>
            <a:r>
              <a:rPr lang="hr-HR" dirty="0" smtClean="0"/>
              <a:t>KORAK U KOJEMU JE VAŽNA PROMOCIJA</a:t>
            </a:r>
          </a:p>
          <a:p>
            <a:r>
              <a:rPr lang="hr-HR" dirty="0" smtClean="0"/>
              <a:t>PREGOVARANJE </a:t>
            </a:r>
          </a:p>
          <a:p>
            <a:pPr lvl="1"/>
            <a:r>
              <a:rPr lang="hr-HR" dirty="0" smtClean="0"/>
              <a:t>INTERES PRODAVAČA JE PRODATI PO VIŠOJ CIJENI, A CILJ KUPCA KUPITI PO NIŽOJ</a:t>
            </a:r>
          </a:p>
          <a:p>
            <a:r>
              <a:rPr lang="hr-HR" dirty="0" smtClean="0"/>
              <a:t>SKLAPANJE UGOVORA</a:t>
            </a:r>
          </a:p>
          <a:p>
            <a:pPr lvl="1"/>
            <a:r>
              <a:rPr lang="hr-HR" dirty="0" smtClean="0"/>
              <a:t>PRAVA I OBVEZE OBJE STRANE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ISPORUKA I PREUZIMANJE</a:t>
            </a:r>
          </a:p>
          <a:p>
            <a:pPr lvl="1"/>
            <a:r>
              <a:rPr lang="hr-HR" dirty="0" smtClean="0"/>
              <a:t>PRODAVAČ JE DUŽAN ROBU ISPORUČITI PREMA DOGOVORENIM UVJETIMA, A KUPPAC JU JE DUŽAN PREUZETI I PLATITI</a:t>
            </a:r>
          </a:p>
          <a:p>
            <a:r>
              <a:rPr lang="hr-HR" dirty="0" smtClean="0"/>
              <a:t>FAKTURIRANJE I NAPLATA</a:t>
            </a:r>
          </a:p>
          <a:p>
            <a:pPr lvl="1"/>
            <a:r>
              <a:rPr lang="hr-HR" dirty="0" smtClean="0"/>
              <a:t>NAJVAŽNIJA AKTIVNOST</a:t>
            </a:r>
          </a:p>
          <a:p>
            <a:r>
              <a:rPr lang="hr-HR" dirty="0" smtClean="0"/>
              <a:t>PRIGOVARANJE – REKLAMACIJA</a:t>
            </a:r>
          </a:p>
          <a:p>
            <a:pPr lvl="1"/>
            <a:r>
              <a:rPr lang="hr-HR" dirty="0" smtClean="0"/>
              <a:t>KUPAC IMA PRAVO NA TO AKO ROBA NE ODGOVARA UVJETIMA IZ UGOVORA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98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45837" y="766473"/>
            <a:ext cx="10515600" cy="4351338"/>
          </a:xfrm>
        </p:spPr>
        <p:txBody>
          <a:bodyPr/>
          <a:lstStyle/>
          <a:p>
            <a:r>
              <a:rPr lang="hr-HR" dirty="0" smtClean="0"/>
              <a:t>DISTRIBUCIJA – je skup aktivnosti koje se odnose na odabir kanala prodaje dopreme i fizičku dopremu robe od proizvođača do krajnjeg korisnika ili potrošača</a:t>
            </a:r>
          </a:p>
          <a:p>
            <a:r>
              <a:rPr lang="hr-HR" dirty="0" smtClean="0"/>
              <a:t>LOGISTIKA – prati, proučava, istražuje i analizira sveukupne pojavnosti na tržištu i u postupku proizvodnje, u prijevozu, skladištenju, pakiranju i ambalažiranju, manipulaciji i distribuciji te komuniciranju i informacijskom sustavu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b="21924"/>
          <a:stretch/>
        </p:blipFill>
        <p:spPr>
          <a:xfrm>
            <a:off x="0" y="4870677"/>
            <a:ext cx="2262562" cy="1987324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/>
          <a:srcRect b="11564"/>
          <a:stretch/>
        </p:blipFill>
        <p:spPr>
          <a:xfrm>
            <a:off x="2262562" y="4886903"/>
            <a:ext cx="3362325" cy="1971098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4"/>
          <a:srcRect r="16774" b="20630"/>
          <a:stretch/>
        </p:blipFill>
        <p:spPr>
          <a:xfrm>
            <a:off x="10148294" y="4759274"/>
            <a:ext cx="2031388" cy="2098727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5"/>
          <a:srcRect b="8322"/>
          <a:stretch/>
        </p:blipFill>
        <p:spPr>
          <a:xfrm>
            <a:off x="5624887" y="4587587"/>
            <a:ext cx="2486025" cy="2270414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10912" y="4886903"/>
            <a:ext cx="2037382" cy="198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85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32368" y="365125"/>
            <a:ext cx="9821431" cy="1325563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Zašto je važno, ali i teško pridobiti kupca?</a:t>
            </a:r>
            <a:br>
              <a:rPr lang="hr-HR" dirty="0" smtClean="0"/>
            </a:b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5624128" y="1900742"/>
            <a:ext cx="5363633" cy="40227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kstniOkvir 4"/>
          <p:cNvSpPr txBox="1"/>
          <p:nvPr/>
        </p:nvSpPr>
        <p:spPr>
          <a:xfrm>
            <a:off x="600363" y="2115126"/>
            <a:ext cx="43595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U ovo informacijsko doba kupci su vrlo informirani, sve su zahtjevniji, uočavaju razliku između jednog i drugog proizvoda te razliku između konkurenata.</a:t>
            </a:r>
            <a:endParaRPr lang="hr-HR" dirty="0"/>
          </a:p>
        </p:txBody>
      </p:sp>
      <p:sp>
        <p:nvSpPr>
          <p:cNvPr id="6" name="TekstniOkvir 5"/>
          <p:cNvSpPr txBox="1"/>
          <p:nvPr/>
        </p:nvSpPr>
        <p:spPr>
          <a:xfrm>
            <a:off x="4378036" y="6345382"/>
            <a:ext cx="7444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 smtClean="0"/>
              <a:t>Manning</a:t>
            </a:r>
            <a:r>
              <a:rPr lang="hr-HR" dirty="0" smtClean="0"/>
              <a:t>, G. L., </a:t>
            </a:r>
            <a:r>
              <a:rPr lang="hr-HR" dirty="0" err="1" smtClean="0"/>
              <a:t>Reece</a:t>
            </a:r>
            <a:r>
              <a:rPr lang="hr-HR" dirty="0" smtClean="0"/>
              <a:t>, B.L., Suvremena prodaja, MATE, Zagreb, 2008. str. 185.</a:t>
            </a:r>
            <a:endParaRPr lang="hr-HR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3"/>
          <a:srcRect l="22131" t="10045" r="25185" b="22077"/>
          <a:stretch/>
        </p:blipFill>
        <p:spPr>
          <a:xfrm>
            <a:off x="257749" y="155070"/>
            <a:ext cx="1274619" cy="1745672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2369" y="3739893"/>
            <a:ext cx="2495550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7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Kako kupac prima informacije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 smtClean="0"/>
              <a:t>Na vidnom području</a:t>
            </a:r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 smtClean="0"/>
          </a:p>
          <a:p>
            <a:r>
              <a:rPr lang="hr-HR" dirty="0" smtClean="0"/>
              <a:t>Na slušnom području</a:t>
            </a:r>
          </a:p>
          <a:p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r>
              <a:rPr lang="hr-HR" dirty="0" smtClean="0"/>
              <a:t>Na mirisnom području</a:t>
            </a:r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 smtClean="0"/>
          </a:p>
          <a:p>
            <a:r>
              <a:rPr lang="hr-HR" dirty="0" smtClean="0"/>
              <a:t>Na osjetilnom području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b="21452"/>
          <a:stretch/>
        </p:blipFill>
        <p:spPr>
          <a:xfrm>
            <a:off x="3528146" y="4099239"/>
            <a:ext cx="3380654" cy="967937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8146" y="2635190"/>
            <a:ext cx="638727" cy="1070807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4"/>
          <a:srcRect b="21235"/>
          <a:stretch/>
        </p:blipFill>
        <p:spPr>
          <a:xfrm>
            <a:off x="4899566" y="2788039"/>
            <a:ext cx="1698173" cy="977602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5"/>
          <a:srcRect t="17988" b="23995"/>
          <a:stretch/>
        </p:blipFill>
        <p:spPr>
          <a:xfrm>
            <a:off x="4262148" y="1741422"/>
            <a:ext cx="2646652" cy="799189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67870" y="27745"/>
            <a:ext cx="1507158" cy="1551673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 rotWithShape="1">
          <a:blip r:embed="rId7"/>
          <a:srcRect l="22244" r="26341"/>
          <a:stretch/>
        </p:blipFill>
        <p:spPr>
          <a:xfrm rot="5400000">
            <a:off x="4001845" y="4554523"/>
            <a:ext cx="1186292" cy="2307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53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Na vidnom području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r-HR" sz="2600" dirty="0" smtClean="0"/>
              <a:t>Kupac vidi:</a:t>
            </a:r>
          </a:p>
          <a:p>
            <a:pPr lvl="1"/>
            <a:r>
              <a:rPr lang="hr-HR" sz="2200" dirty="0" smtClean="0"/>
              <a:t>Robu</a:t>
            </a:r>
          </a:p>
          <a:p>
            <a:pPr lvl="1"/>
            <a:r>
              <a:rPr lang="hr-HR" sz="2200" dirty="0" smtClean="0"/>
              <a:t>Cijenu proizvoda</a:t>
            </a:r>
          </a:p>
          <a:p>
            <a:pPr lvl="1"/>
            <a:r>
              <a:rPr lang="hr-HR" sz="2200" dirty="0" smtClean="0"/>
              <a:t>Ambalažu</a:t>
            </a:r>
          </a:p>
          <a:p>
            <a:pPr lvl="1"/>
            <a:r>
              <a:rPr lang="hr-HR" sz="2200" dirty="0" smtClean="0"/>
              <a:t>Dizajn</a:t>
            </a:r>
          </a:p>
          <a:p>
            <a:pPr lvl="1"/>
            <a:r>
              <a:rPr lang="hr-HR" sz="2200" dirty="0" smtClean="0"/>
              <a:t>Oblik proizvoda</a:t>
            </a:r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Kupac vidi i urednost i preglednost prodajnog prostora, vidi svjetlosne efekte, obavijesti i natpise</a:t>
            </a: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5427" y="1737360"/>
            <a:ext cx="4577774" cy="3433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30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Na slušnom području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Kupac čuje zvukove glazbe, informacije preko razglasa, žamor kupaca, glas prodavača koji razgovara s kupcem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6291" y="2160155"/>
            <a:ext cx="5549515" cy="416213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/>
          <a:srcRect b="17986"/>
          <a:stretch/>
        </p:blipFill>
        <p:spPr>
          <a:xfrm>
            <a:off x="5856241" y="420689"/>
            <a:ext cx="2141808" cy="1283854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0869" y="2487369"/>
            <a:ext cx="367492" cy="492451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25659">
            <a:off x="8696088" y="2240460"/>
            <a:ext cx="365792" cy="493819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732376">
            <a:off x="6295310" y="2312555"/>
            <a:ext cx="365792" cy="493819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6986" y="2618461"/>
            <a:ext cx="365792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35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Na mirisnom području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r-HR" dirty="0" smtClean="0"/>
          </a:p>
          <a:p>
            <a:r>
              <a:rPr lang="hr-HR" dirty="0" smtClean="0"/>
              <a:t>Kupac prima informacije s pomoću robe koja ima specifične prepoznatljive mirise</a:t>
            </a:r>
          </a:p>
          <a:p>
            <a:pPr marL="457200" lvl="1" indent="0">
              <a:buNone/>
            </a:pPr>
            <a:r>
              <a:rPr lang="hr-HR" dirty="0" smtClean="0"/>
              <a:t>Kava</a:t>
            </a:r>
          </a:p>
          <a:p>
            <a:pPr marL="457200" lvl="1" indent="0">
              <a:buNone/>
            </a:pPr>
            <a:r>
              <a:rPr lang="hr-HR" dirty="0" smtClean="0"/>
              <a:t>Svježi kruh</a:t>
            </a:r>
          </a:p>
          <a:p>
            <a:pPr marL="457200" lvl="1" indent="0">
              <a:buNone/>
            </a:pPr>
            <a:r>
              <a:rPr lang="hr-HR" dirty="0" smtClean="0"/>
              <a:t>Proizvodi za čišćenje</a:t>
            </a:r>
          </a:p>
          <a:p>
            <a:pPr marL="457200" lvl="1" indent="0">
              <a:buNone/>
            </a:pPr>
            <a:r>
              <a:rPr lang="hr-HR" dirty="0" smtClean="0"/>
              <a:t>Parfemi</a:t>
            </a:r>
          </a:p>
          <a:p>
            <a:pPr marL="457200" lvl="1" indent="0">
              <a:buNone/>
            </a:pPr>
            <a:r>
              <a:rPr lang="hr-HR" dirty="0" smtClean="0"/>
              <a:t>Kozmetika</a:t>
            </a:r>
          </a:p>
          <a:p>
            <a:pPr marL="457200" lvl="1" indent="0">
              <a:buNone/>
            </a:pPr>
            <a:endParaRPr lang="hr-HR" dirty="0" smtClean="0"/>
          </a:p>
          <a:p>
            <a:pPr marL="457200" lvl="1" indent="0">
              <a:buNone/>
            </a:pPr>
            <a:r>
              <a:rPr lang="hr-HR" dirty="0" smtClean="0"/>
              <a:t>Mogu biti dobri i loši primjeri</a:t>
            </a:r>
          </a:p>
          <a:p>
            <a:pPr marL="457200" lvl="1" indent="0">
              <a:buNone/>
            </a:pPr>
            <a:r>
              <a:rPr lang="hr-HR" dirty="0" smtClean="0"/>
              <a:t>Npr. Zadah zaposlenika ili smrad znoja</a:t>
            </a:r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5760" y="293580"/>
            <a:ext cx="2724150" cy="1908247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5760" y="2886869"/>
            <a:ext cx="2724150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11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tiva">
  <a:themeElements>
    <a:clrScheme name="Retrospektiva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511</TotalTime>
  <Words>1026</Words>
  <Application>Microsoft Office PowerPoint</Application>
  <PresentationFormat>Široki zaslon</PresentationFormat>
  <Paragraphs>153</Paragraphs>
  <Slides>25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25</vt:i4>
      </vt:variant>
    </vt:vector>
  </HeadingPairs>
  <TitlesOfParts>
    <vt:vector size="28" baseType="lpstr">
      <vt:lpstr>Calibri</vt:lpstr>
      <vt:lpstr>Calibri Light</vt:lpstr>
      <vt:lpstr>Retrospektiva</vt:lpstr>
      <vt:lpstr>UPRAVLJANJE PRODAJOM</vt:lpstr>
      <vt:lpstr>OSOBNA PRODAJA</vt:lpstr>
      <vt:lpstr>PRODAJNE AKTIVNOSTI</vt:lpstr>
      <vt:lpstr>PowerPoint prezentacija</vt:lpstr>
      <vt:lpstr>Zašto je važno, ali i teško pridobiti kupca? </vt:lpstr>
      <vt:lpstr>Kako kupac prima informacije</vt:lpstr>
      <vt:lpstr>Na vidnom području</vt:lpstr>
      <vt:lpstr>Na slušnom području </vt:lpstr>
      <vt:lpstr>Na mirisnom području </vt:lpstr>
      <vt:lpstr>Na osjetilnom području </vt:lpstr>
      <vt:lpstr>Kupčevo ponašanje</vt:lpstr>
      <vt:lpstr>Strategija predstavljanja</vt:lpstr>
      <vt:lpstr>Tri načina pristupa kupcu</vt:lpstr>
      <vt:lpstr>Demonstracija</vt:lpstr>
      <vt:lpstr>PRODAJNA SILA</vt:lpstr>
      <vt:lpstr>Prodajna sila</vt:lpstr>
      <vt:lpstr>Upravljanje prodajnim timom</vt:lpstr>
      <vt:lpstr>Odabir zaposlenika</vt:lpstr>
      <vt:lpstr>PowerPoint prezentacija</vt:lpstr>
      <vt:lpstr>Prodajno osposobljavanje i motivacija</vt:lpstr>
      <vt:lpstr>Sustav nagrađivanja zaposlenika</vt:lpstr>
      <vt:lpstr>Ostvarenje karijere u prodaji</vt:lpstr>
      <vt:lpstr>Izvori</vt:lpstr>
      <vt:lpstr>Pitanja za polaganje ispita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UPRAVLJANJE PRODAJOM</dc:title>
  <dc:creator>Nastavnik</dc:creator>
  <cp:lastModifiedBy>Nastavnik</cp:lastModifiedBy>
  <cp:revision>19</cp:revision>
  <dcterms:created xsi:type="dcterms:W3CDTF">2023-11-19T12:57:56Z</dcterms:created>
  <dcterms:modified xsi:type="dcterms:W3CDTF">2023-11-19T21:29:25Z</dcterms:modified>
</cp:coreProperties>
</file>