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73" r:id="rId16"/>
    <p:sldId id="270" r:id="rId17"/>
    <p:sldId id="276" r:id="rId18"/>
    <p:sldId id="275" r:id="rId19"/>
    <p:sldId id="277" r:id="rId20"/>
    <p:sldId id="278" r:id="rId21"/>
    <p:sldId id="260" r:id="rId22"/>
    <p:sldId id="269" r:id="rId23"/>
    <p:sldId id="274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ijetli stil 2 - Isticanj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746BA4-9204-450D-9CE8-77EF7AEF621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279BBBF-CA6F-41CA-82DA-11A52DE91142}">
      <dgm:prSet phldrT="[Tekst]"/>
      <dgm:spPr/>
      <dgm:t>
        <a:bodyPr/>
        <a:lstStyle/>
        <a:p>
          <a:r>
            <a:rPr lang="hr-HR" dirty="0" smtClean="0"/>
            <a:t>OSTVARENJE KARIJERE U PRODAJI</a:t>
          </a:r>
          <a:endParaRPr lang="hr-HR" dirty="0"/>
        </a:p>
      </dgm:t>
    </dgm:pt>
    <dgm:pt modelId="{42C80A12-5D68-4032-8A93-21FD9EAC1A4C}" type="parTrans" cxnId="{D570AF25-1350-40C0-A03A-DA4DAD3B720A}">
      <dgm:prSet/>
      <dgm:spPr/>
      <dgm:t>
        <a:bodyPr/>
        <a:lstStyle/>
        <a:p>
          <a:endParaRPr lang="hr-HR"/>
        </a:p>
      </dgm:t>
    </dgm:pt>
    <dgm:pt modelId="{597E91C4-F8F2-438E-A919-7F4B18C50AD9}" type="sibTrans" cxnId="{D570AF25-1350-40C0-A03A-DA4DAD3B720A}">
      <dgm:prSet/>
      <dgm:spPr/>
      <dgm:t>
        <a:bodyPr/>
        <a:lstStyle/>
        <a:p>
          <a:endParaRPr lang="hr-HR"/>
        </a:p>
      </dgm:t>
    </dgm:pt>
    <dgm:pt modelId="{9E6822FB-FF6D-4121-94C9-34B995EC1109}" type="asst">
      <dgm:prSet phldrT="[Tekst]"/>
      <dgm:spPr/>
      <dgm:t>
        <a:bodyPr/>
        <a:lstStyle/>
        <a:p>
          <a:r>
            <a:rPr lang="hr-HR" dirty="0" smtClean="0"/>
            <a:t>PRODAJNI MENADŽER</a:t>
          </a:r>
        </a:p>
      </dgm:t>
    </dgm:pt>
    <dgm:pt modelId="{CBA31588-7CC5-4892-AB09-236B0DF0002A}" type="parTrans" cxnId="{15A0153E-D3D5-4EDC-ADC6-0B8AF97D9B54}">
      <dgm:prSet/>
      <dgm:spPr/>
      <dgm:t>
        <a:bodyPr/>
        <a:lstStyle/>
        <a:p>
          <a:endParaRPr lang="hr-HR"/>
        </a:p>
      </dgm:t>
    </dgm:pt>
    <dgm:pt modelId="{2D2988B7-902B-498A-9A4D-E8CB1A928A1A}" type="sibTrans" cxnId="{15A0153E-D3D5-4EDC-ADC6-0B8AF97D9B54}">
      <dgm:prSet/>
      <dgm:spPr/>
      <dgm:t>
        <a:bodyPr/>
        <a:lstStyle/>
        <a:p>
          <a:endParaRPr lang="hr-HR"/>
        </a:p>
      </dgm:t>
    </dgm:pt>
    <dgm:pt modelId="{E63DA780-CC30-49E0-AD22-52086EAF7CAA}" type="asst">
      <dgm:prSet phldrT="[Tekst]"/>
      <dgm:spPr/>
      <dgm:t>
        <a:bodyPr/>
        <a:lstStyle/>
        <a:p>
          <a:r>
            <a:rPr lang="hr-HR" dirty="0" smtClean="0"/>
            <a:t>MENADŽER ZA KLJUČNE KUPCE</a:t>
          </a:r>
        </a:p>
      </dgm:t>
    </dgm:pt>
    <dgm:pt modelId="{DA0D2832-330B-4498-8887-9640ED1F24EE}" type="parTrans" cxnId="{B4E67EB8-D8A6-489D-9647-5BE3CD8CE306}">
      <dgm:prSet/>
      <dgm:spPr/>
      <dgm:t>
        <a:bodyPr/>
        <a:lstStyle/>
        <a:p>
          <a:endParaRPr lang="hr-HR"/>
        </a:p>
      </dgm:t>
    </dgm:pt>
    <dgm:pt modelId="{17F640DA-82D3-44BC-A982-DB69C4917D6D}" type="sibTrans" cxnId="{B4E67EB8-D8A6-489D-9647-5BE3CD8CE306}">
      <dgm:prSet/>
      <dgm:spPr/>
      <dgm:t>
        <a:bodyPr/>
        <a:lstStyle/>
        <a:p>
          <a:endParaRPr lang="hr-HR"/>
        </a:p>
      </dgm:t>
    </dgm:pt>
    <dgm:pt modelId="{A75E1242-8EB9-46F4-9FC9-7314E1E75503}" type="asst">
      <dgm:prSet phldrT="[Tekst]"/>
      <dgm:spPr/>
      <dgm:t>
        <a:bodyPr/>
        <a:lstStyle/>
        <a:p>
          <a:r>
            <a:rPr lang="hr-HR" dirty="0" smtClean="0"/>
            <a:t>MARKETINŠKI MENADŽER</a:t>
          </a:r>
        </a:p>
      </dgm:t>
    </dgm:pt>
    <dgm:pt modelId="{E24C7DCC-2695-426F-B358-23A41DF53176}" type="parTrans" cxnId="{800F63EB-8090-4A6B-A75E-208294CC65F1}">
      <dgm:prSet/>
      <dgm:spPr/>
      <dgm:t>
        <a:bodyPr/>
        <a:lstStyle/>
        <a:p>
          <a:endParaRPr lang="hr-HR"/>
        </a:p>
      </dgm:t>
    </dgm:pt>
    <dgm:pt modelId="{34CBF8F5-3C65-4DA8-B1FE-33BC4ED985C3}" type="sibTrans" cxnId="{800F63EB-8090-4A6B-A75E-208294CC65F1}">
      <dgm:prSet/>
      <dgm:spPr/>
      <dgm:t>
        <a:bodyPr/>
        <a:lstStyle/>
        <a:p>
          <a:endParaRPr lang="hr-HR"/>
        </a:p>
      </dgm:t>
    </dgm:pt>
    <dgm:pt modelId="{982D2715-5DC0-4AE2-9715-65DF9FE7163B}" type="asst">
      <dgm:prSet phldrT="[Tekst]"/>
      <dgm:spPr/>
      <dgm:t>
        <a:bodyPr/>
        <a:lstStyle/>
        <a:p>
          <a:r>
            <a:rPr lang="hr-HR" dirty="0" smtClean="0"/>
            <a:t>ČLAN ILI PREDSJEDNIK UPRAVE</a:t>
          </a:r>
        </a:p>
      </dgm:t>
    </dgm:pt>
    <dgm:pt modelId="{539A9BFF-FC83-4807-8BA1-7AC728C4316D}" type="parTrans" cxnId="{248AEC4F-6D10-4F72-A1CA-F6F4793C3162}">
      <dgm:prSet/>
      <dgm:spPr/>
      <dgm:t>
        <a:bodyPr/>
        <a:lstStyle/>
        <a:p>
          <a:endParaRPr lang="hr-HR"/>
        </a:p>
      </dgm:t>
    </dgm:pt>
    <dgm:pt modelId="{88E8788C-4C90-4CD6-8D7E-4A3A03908118}" type="sibTrans" cxnId="{248AEC4F-6D10-4F72-A1CA-F6F4793C3162}">
      <dgm:prSet/>
      <dgm:spPr/>
      <dgm:t>
        <a:bodyPr/>
        <a:lstStyle/>
        <a:p>
          <a:endParaRPr lang="hr-HR"/>
        </a:p>
      </dgm:t>
    </dgm:pt>
    <dgm:pt modelId="{99621F5E-F9B2-4C8C-A61F-BC2EE526CB68}" type="pres">
      <dgm:prSet presAssocID="{25746BA4-9204-450D-9CE8-77EF7AEF621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5260437-85A9-4A16-9098-CF5570EF17B3}" type="pres">
      <dgm:prSet presAssocID="{D279BBBF-CA6F-41CA-82DA-11A52DE91142}" presName="hierRoot1" presStyleCnt="0"/>
      <dgm:spPr/>
    </dgm:pt>
    <dgm:pt modelId="{9839FCC5-4DC3-4D1F-BDF3-A49E9BC86669}" type="pres">
      <dgm:prSet presAssocID="{D279BBBF-CA6F-41CA-82DA-11A52DE91142}" presName="composite" presStyleCnt="0"/>
      <dgm:spPr/>
    </dgm:pt>
    <dgm:pt modelId="{91BA29C4-4378-4D2D-AE0B-4B60CE54FD55}" type="pres">
      <dgm:prSet presAssocID="{D279BBBF-CA6F-41CA-82DA-11A52DE91142}" presName="background" presStyleLbl="node0" presStyleIdx="0" presStyleCnt="1"/>
      <dgm:spPr/>
    </dgm:pt>
    <dgm:pt modelId="{CD29F8DF-1133-4898-AF35-A44B41C981D3}" type="pres">
      <dgm:prSet presAssocID="{D279BBBF-CA6F-41CA-82DA-11A52DE9114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EA80731-5475-472B-AFF4-28F8AF491A69}" type="pres">
      <dgm:prSet presAssocID="{D279BBBF-CA6F-41CA-82DA-11A52DE91142}" presName="hierChild2" presStyleCnt="0"/>
      <dgm:spPr/>
    </dgm:pt>
    <dgm:pt modelId="{E9E545BE-6D20-4900-B3D7-FA165EC9B22C}" type="pres">
      <dgm:prSet presAssocID="{CBA31588-7CC5-4892-AB09-236B0DF0002A}" presName="Name10" presStyleLbl="parChTrans1D2" presStyleIdx="0" presStyleCnt="4"/>
      <dgm:spPr/>
      <dgm:t>
        <a:bodyPr/>
        <a:lstStyle/>
        <a:p>
          <a:endParaRPr lang="hr-HR"/>
        </a:p>
      </dgm:t>
    </dgm:pt>
    <dgm:pt modelId="{26A0000E-6A9A-4CDF-82C9-043C204CE303}" type="pres">
      <dgm:prSet presAssocID="{9E6822FB-FF6D-4121-94C9-34B995EC1109}" presName="hierRoot2" presStyleCnt="0"/>
      <dgm:spPr/>
    </dgm:pt>
    <dgm:pt modelId="{9B13FEEE-BE18-40AC-8DD5-EC4CFC7378C6}" type="pres">
      <dgm:prSet presAssocID="{9E6822FB-FF6D-4121-94C9-34B995EC1109}" presName="composite2" presStyleCnt="0"/>
      <dgm:spPr/>
    </dgm:pt>
    <dgm:pt modelId="{83DC0104-BC01-49A1-90A9-77870EEA8BE2}" type="pres">
      <dgm:prSet presAssocID="{9E6822FB-FF6D-4121-94C9-34B995EC1109}" presName="background2" presStyleLbl="asst1" presStyleIdx="0" presStyleCnt="4"/>
      <dgm:spPr/>
    </dgm:pt>
    <dgm:pt modelId="{2D5A9BB5-C70D-4BA7-BE1B-9A4C6BFAD39E}" type="pres">
      <dgm:prSet presAssocID="{9E6822FB-FF6D-4121-94C9-34B995EC1109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FB03140-DF76-4274-B2FD-408BC1A04417}" type="pres">
      <dgm:prSet presAssocID="{9E6822FB-FF6D-4121-94C9-34B995EC1109}" presName="hierChild3" presStyleCnt="0"/>
      <dgm:spPr/>
    </dgm:pt>
    <dgm:pt modelId="{69A473DA-D2CE-4971-88EF-B78983A52B4E}" type="pres">
      <dgm:prSet presAssocID="{DA0D2832-330B-4498-8887-9640ED1F24EE}" presName="Name10" presStyleLbl="parChTrans1D2" presStyleIdx="1" presStyleCnt="4"/>
      <dgm:spPr/>
      <dgm:t>
        <a:bodyPr/>
        <a:lstStyle/>
        <a:p>
          <a:endParaRPr lang="hr-HR"/>
        </a:p>
      </dgm:t>
    </dgm:pt>
    <dgm:pt modelId="{17F851D5-7378-4F82-90D9-9C69DA5079DE}" type="pres">
      <dgm:prSet presAssocID="{E63DA780-CC30-49E0-AD22-52086EAF7CAA}" presName="hierRoot2" presStyleCnt="0"/>
      <dgm:spPr/>
    </dgm:pt>
    <dgm:pt modelId="{46698B4D-AE27-40F4-9B22-A050CFD7BECE}" type="pres">
      <dgm:prSet presAssocID="{E63DA780-CC30-49E0-AD22-52086EAF7CAA}" presName="composite2" presStyleCnt="0"/>
      <dgm:spPr/>
    </dgm:pt>
    <dgm:pt modelId="{27C0C197-9D5B-4FBC-98ED-105C660871CE}" type="pres">
      <dgm:prSet presAssocID="{E63DA780-CC30-49E0-AD22-52086EAF7CAA}" presName="background2" presStyleLbl="asst1" presStyleIdx="1" presStyleCnt="4"/>
      <dgm:spPr/>
    </dgm:pt>
    <dgm:pt modelId="{5CB1C73E-B357-4EC2-81BD-079F760A4ACE}" type="pres">
      <dgm:prSet presAssocID="{E63DA780-CC30-49E0-AD22-52086EAF7CAA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88622B6-FB6B-4E00-A6F2-D8B0661B438B}" type="pres">
      <dgm:prSet presAssocID="{E63DA780-CC30-49E0-AD22-52086EAF7CAA}" presName="hierChild3" presStyleCnt="0"/>
      <dgm:spPr/>
    </dgm:pt>
    <dgm:pt modelId="{82B94703-D0AC-45B6-9686-A6E0E4720677}" type="pres">
      <dgm:prSet presAssocID="{E24C7DCC-2695-426F-B358-23A41DF53176}" presName="Name10" presStyleLbl="parChTrans1D2" presStyleIdx="2" presStyleCnt="4"/>
      <dgm:spPr/>
      <dgm:t>
        <a:bodyPr/>
        <a:lstStyle/>
        <a:p>
          <a:endParaRPr lang="hr-HR"/>
        </a:p>
      </dgm:t>
    </dgm:pt>
    <dgm:pt modelId="{3CB43FD5-06E3-47A4-BCAA-7919BED9319B}" type="pres">
      <dgm:prSet presAssocID="{A75E1242-8EB9-46F4-9FC9-7314E1E75503}" presName="hierRoot2" presStyleCnt="0"/>
      <dgm:spPr/>
    </dgm:pt>
    <dgm:pt modelId="{2C11AAD3-92F9-405D-BAA2-139F2C4D1246}" type="pres">
      <dgm:prSet presAssocID="{A75E1242-8EB9-46F4-9FC9-7314E1E75503}" presName="composite2" presStyleCnt="0"/>
      <dgm:spPr/>
    </dgm:pt>
    <dgm:pt modelId="{B49DACB5-7F08-48EC-82A4-E7E584349F14}" type="pres">
      <dgm:prSet presAssocID="{A75E1242-8EB9-46F4-9FC9-7314E1E75503}" presName="background2" presStyleLbl="asst1" presStyleIdx="2" presStyleCnt="4"/>
      <dgm:spPr/>
    </dgm:pt>
    <dgm:pt modelId="{7D6919C0-688A-4851-BCA5-0F623FFCBF04}" type="pres">
      <dgm:prSet presAssocID="{A75E1242-8EB9-46F4-9FC9-7314E1E75503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4A904D6-E12B-4C03-B723-2E176536496F}" type="pres">
      <dgm:prSet presAssocID="{A75E1242-8EB9-46F4-9FC9-7314E1E75503}" presName="hierChild3" presStyleCnt="0"/>
      <dgm:spPr/>
    </dgm:pt>
    <dgm:pt modelId="{631A1C0C-4D38-4EF6-A14E-69C9EC207233}" type="pres">
      <dgm:prSet presAssocID="{539A9BFF-FC83-4807-8BA1-7AC728C4316D}" presName="Name10" presStyleLbl="parChTrans1D2" presStyleIdx="3" presStyleCnt="4"/>
      <dgm:spPr/>
      <dgm:t>
        <a:bodyPr/>
        <a:lstStyle/>
        <a:p>
          <a:endParaRPr lang="hr-HR"/>
        </a:p>
      </dgm:t>
    </dgm:pt>
    <dgm:pt modelId="{B08ADBD9-696A-4AEF-B470-BBB99F06730B}" type="pres">
      <dgm:prSet presAssocID="{982D2715-5DC0-4AE2-9715-65DF9FE7163B}" presName="hierRoot2" presStyleCnt="0"/>
      <dgm:spPr/>
    </dgm:pt>
    <dgm:pt modelId="{C9FEBA0D-425B-4E4E-9D5C-4EB93BF888D8}" type="pres">
      <dgm:prSet presAssocID="{982D2715-5DC0-4AE2-9715-65DF9FE7163B}" presName="composite2" presStyleCnt="0"/>
      <dgm:spPr/>
    </dgm:pt>
    <dgm:pt modelId="{0E41FB1D-1B10-407D-933E-E562194893CE}" type="pres">
      <dgm:prSet presAssocID="{982D2715-5DC0-4AE2-9715-65DF9FE7163B}" presName="background2" presStyleLbl="asst1" presStyleIdx="3" presStyleCnt="4"/>
      <dgm:spPr/>
    </dgm:pt>
    <dgm:pt modelId="{955A875A-D482-4A4B-8AAB-C195F084E9C2}" type="pres">
      <dgm:prSet presAssocID="{982D2715-5DC0-4AE2-9715-65DF9FE7163B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5A20C50-2621-41C1-9F4C-B831D8133083}" type="pres">
      <dgm:prSet presAssocID="{982D2715-5DC0-4AE2-9715-65DF9FE7163B}" presName="hierChild3" presStyleCnt="0"/>
      <dgm:spPr/>
    </dgm:pt>
  </dgm:ptLst>
  <dgm:cxnLst>
    <dgm:cxn modelId="{248AEC4F-6D10-4F72-A1CA-F6F4793C3162}" srcId="{D279BBBF-CA6F-41CA-82DA-11A52DE91142}" destId="{982D2715-5DC0-4AE2-9715-65DF9FE7163B}" srcOrd="3" destOrd="0" parTransId="{539A9BFF-FC83-4807-8BA1-7AC728C4316D}" sibTransId="{88E8788C-4C90-4CD6-8D7E-4A3A03908118}"/>
    <dgm:cxn modelId="{736FB7C7-435D-40B4-9541-399993F0E493}" type="presOf" srcId="{982D2715-5DC0-4AE2-9715-65DF9FE7163B}" destId="{955A875A-D482-4A4B-8AAB-C195F084E9C2}" srcOrd="0" destOrd="0" presId="urn:microsoft.com/office/officeart/2005/8/layout/hierarchy1"/>
    <dgm:cxn modelId="{9BF4E2F5-4066-4914-AB34-BA6C76126BD1}" type="presOf" srcId="{D279BBBF-CA6F-41CA-82DA-11A52DE91142}" destId="{CD29F8DF-1133-4898-AF35-A44B41C981D3}" srcOrd="0" destOrd="0" presId="urn:microsoft.com/office/officeart/2005/8/layout/hierarchy1"/>
    <dgm:cxn modelId="{CCC458D1-5E9A-488B-ADCF-6CAC2E85A200}" type="presOf" srcId="{25746BA4-9204-450D-9CE8-77EF7AEF6211}" destId="{99621F5E-F9B2-4C8C-A61F-BC2EE526CB68}" srcOrd="0" destOrd="0" presId="urn:microsoft.com/office/officeart/2005/8/layout/hierarchy1"/>
    <dgm:cxn modelId="{427539B0-3508-4AA9-B08A-FD8E063BA7C8}" type="presOf" srcId="{539A9BFF-FC83-4807-8BA1-7AC728C4316D}" destId="{631A1C0C-4D38-4EF6-A14E-69C9EC207233}" srcOrd="0" destOrd="0" presId="urn:microsoft.com/office/officeart/2005/8/layout/hierarchy1"/>
    <dgm:cxn modelId="{E3356A93-25B5-464C-8F49-027367478634}" type="presOf" srcId="{DA0D2832-330B-4498-8887-9640ED1F24EE}" destId="{69A473DA-D2CE-4971-88EF-B78983A52B4E}" srcOrd="0" destOrd="0" presId="urn:microsoft.com/office/officeart/2005/8/layout/hierarchy1"/>
    <dgm:cxn modelId="{9A1A5464-0EDF-4EA0-8442-92DF3FAECC53}" type="presOf" srcId="{A75E1242-8EB9-46F4-9FC9-7314E1E75503}" destId="{7D6919C0-688A-4851-BCA5-0F623FFCBF04}" srcOrd="0" destOrd="0" presId="urn:microsoft.com/office/officeart/2005/8/layout/hierarchy1"/>
    <dgm:cxn modelId="{39EBC838-1EBF-4527-B1F8-1B17A038E278}" type="presOf" srcId="{9E6822FB-FF6D-4121-94C9-34B995EC1109}" destId="{2D5A9BB5-C70D-4BA7-BE1B-9A4C6BFAD39E}" srcOrd="0" destOrd="0" presId="urn:microsoft.com/office/officeart/2005/8/layout/hierarchy1"/>
    <dgm:cxn modelId="{B4E67EB8-D8A6-489D-9647-5BE3CD8CE306}" srcId="{D279BBBF-CA6F-41CA-82DA-11A52DE91142}" destId="{E63DA780-CC30-49E0-AD22-52086EAF7CAA}" srcOrd="1" destOrd="0" parTransId="{DA0D2832-330B-4498-8887-9640ED1F24EE}" sibTransId="{17F640DA-82D3-44BC-A982-DB69C4917D6D}"/>
    <dgm:cxn modelId="{71E6947B-C2E0-4AC1-9CAF-DF407AF1A737}" type="presOf" srcId="{E24C7DCC-2695-426F-B358-23A41DF53176}" destId="{82B94703-D0AC-45B6-9686-A6E0E4720677}" srcOrd="0" destOrd="0" presId="urn:microsoft.com/office/officeart/2005/8/layout/hierarchy1"/>
    <dgm:cxn modelId="{800F63EB-8090-4A6B-A75E-208294CC65F1}" srcId="{D279BBBF-CA6F-41CA-82DA-11A52DE91142}" destId="{A75E1242-8EB9-46F4-9FC9-7314E1E75503}" srcOrd="2" destOrd="0" parTransId="{E24C7DCC-2695-426F-B358-23A41DF53176}" sibTransId="{34CBF8F5-3C65-4DA8-B1FE-33BC4ED985C3}"/>
    <dgm:cxn modelId="{15A0153E-D3D5-4EDC-ADC6-0B8AF97D9B54}" srcId="{D279BBBF-CA6F-41CA-82DA-11A52DE91142}" destId="{9E6822FB-FF6D-4121-94C9-34B995EC1109}" srcOrd="0" destOrd="0" parTransId="{CBA31588-7CC5-4892-AB09-236B0DF0002A}" sibTransId="{2D2988B7-902B-498A-9A4D-E8CB1A928A1A}"/>
    <dgm:cxn modelId="{D570AF25-1350-40C0-A03A-DA4DAD3B720A}" srcId="{25746BA4-9204-450D-9CE8-77EF7AEF6211}" destId="{D279BBBF-CA6F-41CA-82DA-11A52DE91142}" srcOrd="0" destOrd="0" parTransId="{42C80A12-5D68-4032-8A93-21FD9EAC1A4C}" sibTransId="{597E91C4-F8F2-438E-A919-7F4B18C50AD9}"/>
    <dgm:cxn modelId="{DB529C81-9FBD-4C40-8192-A6B20DE26501}" type="presOf" srcId="{E63DA780-CC30-49E0-AD22-52086EAF7CAA}" destId="{5CB1C73E-B357-4EC2-81BD-079F760A4ACE}" srcOrd="0" destOrd="0" presId="urn:microsoft.com/office/officeart/2005/8/layout/hierarchy1"/>
    <dgm:cxn modelId="{747714BC-A803-4D2A-806D-47197A07E251}" type="presOf" srcId="{CBA31588-7CC5-4892-AB09-236B0DF0002A}" destId="{E9E545BE-6D20-4900-B3D7-FA165EC9B22C}" srcOrd="0" destOrd="0" presId="urn:microsoft.com/office/officeart/2005/8/layout/hierarchy1"/>
    <dgm:cxn modelId="{B34C54C0-0BFD-4F9D-9AFA-533017165473}" type="presParOf" srcId="{99621F5E-F9B2-4C8C-A61F-BC2EE526CB68}" destId="{25260437-85A9-4A16-9098-CF5570EF17B3}" srcOrd="0" destOrd="0" presId="urn:microsoft.com/office/officeart/2005/8/layout/hierarchy1"/>
    <dgm:cxn modelId="{0FA1B778-6005-4EB3-BC7C-39B53FB5C771}" type="presParOf" srcId="{25260437-85A9-4A16-9098-CF5570EF17B3}" destId="{9839FCC5-4DC3-4D1F-BDF3-A49E9BC86669}" srcOrd="0" destOrd="0" presId="urn:microsoft.com/office/officeart/2005/8/layout/hierarchy1"/>
    <dgm:cxn modelId="{BC44D2ED-6FFF-411E-8627-CC571D43315B}" type="presParOf" srcId="{9839FCC5-4DC3-4D1F-BDF3-A49E9BC86669}" destId="{91BA29C4-4378-4D2D-AE0B-4B60CE54FD55}" srcOrd="0" destOrd="0" presId="urn:microsoft.com/office/officeart/2005/8/layout/hierarchy1"/>
    <dgm:cxn modelId="{0080D1EA-0C88-494D-A1B7-12846E0F816D}" type="presParOf" srcId="{9839FCC5-4DC3-4D1F-BDF3-A49E9BC86669}" destId="{CD29F8DF-1133-4898-AF35-A44B41C981D3}" srcOrd="1" destOrd="0" presId="urn:microsoft.com/office/officeart/2005/8/layout/hierarchy1"/>
    <dgm:cxn modelId="{AD748BDB-36A0-482C-98F9-727680591697}" type="presParOf" srcId="{25260437-85A9-4A16-9098-CF5570EF17B3}" destId="{1EA80731-5475-472B-AFF4-28F8AF491A69}" srcOrd="1" destOrd="0" presId="urn:microsoft.com/office/officeart/2005/8/layout/hierarchy1"/>
    <dgm:cxn modelId="{33860889-36BE-4454-BA06-F4E785D5E9C6}" type="presParOf" srcId="{1EA80731-5475-472B-AFF4-28F8AF491A69}" destId="{E9E545BE-6D20-4900-B3D7-FA165EC9B22C}" srcOrd="0" destOrd="0" presId="urn:microsoft.com/office/officeart/2005/8/layout/hierarchy1"/>
    <dgm:cxn modelId="{96620490-EBF6-4E2D-B367-A20B4925BF2F}" type="presParOf" srcId="{1EA80731-5475-472B-AFF4-28F8AF491A69}" destId="{26A0000E-6A9A-4CDF-82C9-043C204CE303}" srcOrd="1" destOrd="0" presId="urn:microsoft.com/office/officeart/2005/8/layout/hierarchy1"/>
    <dgm:cxn modelId="{37253513-BF5D-4AE0-A68D-0C9752F8C842}" type="presParOf" srcId="{26A0000E-6A9A-4CDF-82C9-043C204CE303}" destId="{9B13FEEE-BE18-40AC-8DD5-EC4CFC7378C6}" srcOrd="0" destOrd="0" presId="urn:microsoft.com/office/officeart/2005/8/layout/hierarchy1"/>
    <dgm:cxn modelId="{6F1492D7-9FC4-481E-A140-D79F3EFDDC0D}" type="presParOf" srcId="{9B13FEEE-BE18-40AC-8DD5-EC4CFC7378C6}" destId="{83DC0104-BC01-49A1-90A9-77870EEA8BE2}" srcOrd="0" destOrd="0" presId="urn:microsoft.com/office/officeart/2005/8/layout/hierarchy1"/>
    <dgm:cxn modelId="{FDFC6EE6-0B7F-471B-AA0D-4017EE4E0A6F}" type="presParOf" srcId="{9B13FEEE-BE18-40AC-8DD5-EC4CFC7378C6}" destId="{2D5A9BB5-C70D-4BA7-BE1B-9A4C6BFAD39E}" srcOrd="1" destOrd="0" presId="urn:microsoft.com/office/officeart/2005/8/layout/hierarchy1"/>
    <dgm:cxn modelId="{82F14851-246B-4668-A5BC-BA34EE6AC2DD}" type="presParOf" srcId="{26A0000E-6A9A-4CDF-82C9-043C204CE303}" destId="{3FB03140-DF76-4274-B2FD-408BC1A04417}" srcOrd="1" destOrd="0" presId="urn:microsoft.com/office/officeart/2005/8/layout/hierarchy1"/>
    <dgm:cxn modelId="{C49774DE-DDBF-43B3-B8B7-7F84305CB3AD}" type="presParOf" srcId="{1EA80731-5475-472B-AFF4-28F8AF491A69}" destId="{69A473DA-D2CE-4971-88EF-B78983A52B4E}" srcOrd="2" destOrd="0" presId="urn:microsoft.com/office/officeart/2005/8/layout/hierarchy1"/>
    <dgm:cxn modelId="{237BCDF0-5D09-48CA-8F98-742F4EB41040}" type="presParOf" srcId="{1EA80731-5475-472B-AFF4-28F8AF491A69}" destId="{17F851D5-7378-4F82-90D9-9C69DA5079DE}" srcOrd="3" destOrd="0" presId="urn:microsoft.com/office/officeart/2005/8/layout/hierarchy1"/>
    <dgm:cxn modelId="{645210F8-56D5-4F58-851C-EA6029873543}" type="presParOf" srcId="{17F851D5-7378-4F82-90D9-9C69DA5079DE}" destId="{46698B4D-AE27-40F4-9B22-A050CFD7BECE}" srcOrd="0" destOrd="0" presId="urn:microsoft.com/office/officeart/2005/8/layout/hierarchy1"/>
    <dgm:cxn modelId="{504C2331-D941-451B-8A40-EF161813F4F4}" type="presParOf" srcId="{46698B4D-AE27-40F4-9B22-A050CFD7BECE}" destId="{27C0C197-9D5B-4FBC-98ED-105C660871CE}" srcOrd="0" destOrd="0" presId="urn:microsoft.com/office/officeart/2005/8/layout/hierarchy1"/>
    <dgm:cxn modelId="{D6DDE458-AA5C-4A9F-A88D-1DAE8245DD20}" type="presParOf" srcId="{46698B4D-AE27-40F4-9B22-A050CFD7BECE}" destId="{5CB1C73E-B357-4EC2-81BD-079F760A4ACE}" srcOrd="1" destOrd="0" presId="urn:microsoft.com/office/officeart/2005/8/layout/hierarchy1"/>
    <dgm:cxn modelId="{459FE1BE-8D66-48A2-A79B-C8167126C4BD}" type="presParOf" srcId="{17F851D5-7378-4F82-90D9-9C69DA5079DE}" destId="{B88622B6-FB6B-4E00-A6F2-D8B0661B438B}" srcOrd="1" destOrd="0" presId="urn:microsoft.com/office/officeart/2005/8/layout/hierarchy1"/>
    <dgm:cxn modelId="{9BB28F77-13BB-47D6-A2B7-948ED32ED5A7}" type="presParOf" srcId="{1EA80731-5475-472B-AFF4-28F8AF491A69}" destId="{82B94703-D0AC-45B6-9686-A6E0E4720677}" srcOrd="4" destOrd="0" presId="urn:microsoft.com/office/officeart/2005/8/layout/hierarchy1"/>
    <dgm:cxn modelId="{D7E608AF-44CA-43FA-A0FF-CE20D8C79D7F}" type="presParOf" srcId="{1EA80731-5475-472B-AFF4-28F8AF491A69}" destId="{3CB43FD5-06E3-47A4-BCAA-7919BED9319B}" srcOrd="5" destOrd="0" presId="urn:microsoft.com/office/officeart/2005/8/layout/hierarchy1"/>
    <dgm:cxn modelId="{EDD4849B-A859-4FFA-BE8F-3548FD2DDE4D}" type="presParOf" srcId="{3CB43FD5-06E3-47A4-BCAA-7919BED9319B}" destId="{2C11AAD3-92F9-405D-BAA2-139F2C4D1246}" srcOrd="0" destOrd="0" presId="urn:microsoft.com/office/officeart/2005/8/layout/hierarchy1"/>
    <dgm:cxn modelId="{67A8B95D-FBC7-4EED-B0D1-4B3F56D85247}" type="presParOf" srcId="{2C11AAD3-92F9-405D-BAA2-139F2C4D1246}" destId="{B49DACB5-7F08-48EC-82A4-E7E584349F14}" srcOrd="0" destOrd="0" presId="urn:microsoft.com/office/officeart/2005/8/layout/hierarchy1"/>
    <dgm:cxn modelId="{F73C4CBF-F7AD-48A7-81C4-F40F18E4E28B}" type="presParOf" srcId="{2C11AAD3-92F9-405D-BAA2-139F2C4D1246}" destId="{7D6919C0-688A-4851-BCA5-0F623FFCBF04}" srcOrd="1" destOrd="0" presId="urn:microsoft.com/office/officeart/2005/8/layout/hierarchy1"/>
    <dgm:cxn modelId="{36DABFBB-FCDB-40A2-8155-F80E743C2AA3}" type="presParOf" srcId="{3CB43FD5-06E3-47A4-BCAA-7919BED9319B}" destId="{24A904D6-E12B-4C03-B723-2E176536496F}" srcOrd="1" destOrd="0" presId="urn:microsoft.com/office/officeart/2005/8/layout/hierarchy1"/>
    <dgm:cxn modelId="{C5D9A162-C9E5-4521-9137-9E7F3731303B}" type="presParOf" srcId="{1EA80731-5475-472B-AFF4-28F8AF491A69}" destId="{631A1C0C-4D38-4EF6-A14E-69C9EC207233}" srcOrd="6" destOrd="0" presId="urn:microsoft.com/office/officeart/2005/8/layout/hierarchy1"/>
    <dgm:cxn modelId="{D89F1A18-9241-4381-B207-0B72ECE2491A}" type="presParOf" srcId="{1EA80731-5475-472B-AFF4-28F8AF491A69}" destId="{B08ADBD9-696A-4AEF-B470-BBB99F06730B}" srcOrd="7" destOrd="0" presId="urn:microsoft.com/office/officeart/2005/8/layout/hierarchy1"/>
    <dgm:cxn modelId="{A911AF1D-DD18-4C3D-928C-24365CA150B1}" type="presParOf" srcId="{B08ADBD9-696A-4AEF-B470-BBB99F06730B}" destId="{C9FEBA0D-425B-4E4E-9D5C-4EB93BF888D8}" srcOrd="0" destOrd="0" presId="urn:microsoft.com/office/officeart/2005/8/layout/hierarchy1"/>
    <dgm:cxn modelId="{63869606-5EAD-460B-BF29-996D5487F367}" type="presParOf" srcId="{C9FEBA0D-425B-4E4E-9D5C-4EB93BF888D8}" destId="{0E41FB1D-1B10-407D-933E-E562194893CE}" srcOrd="0" destOrd="0" presId="urn:microsoft.com/office/officeart/2005/8/layout/hierarchy1"/>
    <dgm:cxn modelId="{13B44919-961A-4379-B6A0-308EC3E2CCC9}" type="presParOf" srcId="{C9FEBA0D-425B-4E4E-9D5C-4EB93BF888D8}" destId="{955A875A-D482-4A4B-8AAB-C195F084E9C2}" srcOrd="1" destOrd="0" presId="urn:microsoft.com/office/officeart/2005/8/layout/hierarchy1"/>
    <dgm:cxn modelId="{D3819D3B-D727-4D99-9428-228AA3B179CE}" type="presParOf" srcId="{B08ADBD9-696A-4AEF-B470-BBB99F06730B}" destId="{25A20C50-2621-41C1-9F4C-B831D813308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A1C0C-4D38-4EF6-A14E-69C9EC207233}">
      <dsp:nvSpPr>
        <dsp:cNvPr id="0" name=""/>
        <dsp:cNvSpPr/>
      </dsp:nvSpPr>
      <dsp:spPr>
        <a:xfrm>
          <a:off x="5284455" y="1563561"/>
          <a:ext cx="4149581" cy="658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594"/>
              </a:lnTo>
              <a:lnTo>
                <a:pt x="4149581" y="448594"/>
              </a:lnTo>
              <a:lnTo>
                <a:pt x="4149581" y="6582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94703-D0AC-45B6-9686-A6E0E4720677}">
      <dsp:nvSpPr>
        <dsp:cNvPr id="0" name=""/>
        <dsp:cNvSpPr/>
      </dsp:nvSpPr>
      <dsp:spPr>
        <a:xfrm>
          <a:off x="5284455" y="1563561"/>
          <a:ext cx="1383193" cy="658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594"/>
              </a:lnTo>
              <a:lnTo>
                <a:pt x="1383193" y="448594"/>
              </a:lnTo>
              <a:lnTo>
                <a:pt x="1383193" y="6582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A473DA-D2CE-4971-88EF-B78983A52B4E}">
      <dsp:nvSpPr>
        <dsp:cNvPr id="0" name=""/>
        <dsp:cNvSpPr/>
      </dsp:nvSpPr>
      <dsp:spPr>
        <a:xfrm>
          <a:off x="3901261" y="1563561"/>
          <a:ext cx="1383193" cy="658274"/>
        </a:xfrm>
        <a:custGeom>
          <a:avLst/>
          <a:gdLst/>
          <a:ahLst/>
          <a:cxnLst/>
          <a:rect l="0" t="0" r="0" b="0"/>
          <a:pathLst>
            <a:path>
              <a:moveTo>
                <a:pt x="1383193" y="0"/>
              </a:moveTo>
              <a:lnTo>
                <a:pt x="1383193" y="448594"/>
              </a:lnTo>
              <a:lnTo>
                <a:pt x="0" y="448594"/>
              </a:lnTo>
              <a:lnTo>
                <a:pt x="0" y="6582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545BE-6D20-4900-B3D7-FA165EC9B22C}">
      <dsp:nvSpPr>
        <dsp:cNvPr id="0" name=""/>
        <dsp:cNvSpPr/>
      </dsp:nvSpPr>
      <dsp:spPr>
        <a:xfrm>
          <a:off x="1134873" y="1563561"/>
          <a:ext cx="4149581" cy="658274"/>
        </a:xfrm>
        <a:custGeom>
          <a:avLst/>
          <a:gdLst/>
          <a:ahLst/>
          <a:cxnLst/>
          <a:rect l="0" t="0" r="0" b="0"/>
          <a:pathLst>
            <a:path>
              <a:moveTo>
                <a:pt x="4149581" y="0"/>
              </a:moveTo>
              <a:lnTo>
                <a:pt x="4149581" y="448594"/>
              </a:lnTo>
              <a:lnTo>
                <a:pt x="0" y="448594"/>
              </a:lnTo>
              <a:lnTo>
                <a:pt x="0" y="6582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A29C4-4378-4D2D-AE0B-4B60CE54FD55}">
      <dsp:nvSpPr>
        <dsp:cNvPr id="0" name=""/>
        <dsp:cNvSpPr/>
      </dsp:nvSpPr>
      <dsp:spPr>
        <a:xfrm>
          <a:off x="4152751" y="126297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9F8DF-1133-4898-AF35-A44B41C981D3}">
      <dsp:nvSpPr>
        <dsp:cNvPr id="0" name=""/>
        <dsp:cNvSpPr/>
      </dsp:nvSpPr>
      <dsp:spPr>
        <a:xfrm>
          <a:off x="4404240" y="365212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OSTVARENJE KARIJERE U PRODAJI</a:t>
          </a:r>
          <a:endParaRPr lang="hr-HR" sz="2400" kern="1200" dirty="0"/>
        </a:p>
      </dsp:txBody>
      <dsp:txXfrm>
        <a:off x="4446336" y="407308"/>
        <a:ext cx="2179215" cy="1353072"/>
      </dsp:txXfrm>
    </dsp:sp>
    <dsp:sp modelId="{83DC0104-BC01-49A1-90A9-77870EEA8BE2}">
      <dsp:nvSpPr>
        <dsp:cNvPr id="0" name=""/>
        <dsp:cNvSpPr/>
      </dsp:nvSpPr>
      <dsp:spPr>
        <a:xfrm>
          <a:off x="3170" y="2221836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A9BB5-C70D-4BA7-BE1B-9A4C6BFAD39E}">
      <dsp:nvSpPr>
        <dsp:cNvPr id="0" name=""/>
        <dsp:cNvSpPr/>
      </dsp:nvSpPr>
      <dsp:spPr>
        <a:xfrm>
          <a:off x="254659" y="2460751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PRODAJNI MENADŽER</a:t>
          </a:r>
        </a:p>
      </dsp:txBody>
      <dsp:txXfrm>
        <a:off x="296755" y="2502847"/>
        <a:ext cx="2179215" cy="1353072"/>
      </dsp:txXfrm>
    </dsp:sp>
    <dsp:sp modelId="{27C0C197-9D5B-4FBC-98ED-105C660871CE}">
      <dsp:nvSpPr>
        <dsp:cNvPr id="0" name=""/>
        <dsp:cNvSpPr/>
      </dsp:nvSpPr>
      <dsp:spPr>
        <a:xfrm>
          <a:off x="2769557" y="2221836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1C73E-B357-4EC2-81BD-079F760A4ACE}">
      <dsp:nvSpPr>
        <dsp:cNvPr id="0" name=""/>
        <dsp:cNvSpPr/>
      </dsp:nvSpPr>
      <dsp:spPr>
        <a:xfrm>
          <a:off x="3021047" y="2460751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MENADŽER ZA KLJUČNE KUPCE</a:t>
          </a:r>
        </a:p>
      </dsp:txBody>
      <dsp:txXfrm>
        <a:off x="3063143" y="2502847"/>
        <a:ext cx="2179215" cy="1353072"/>
      </dsp:txXfrm>
    </dsp:sp>
    <dsp:sp modelId="{B49DACB5-7F08-48EC-82A4-E7E584349F14}">
      <dsp:nvSpPr>
        <dsp:cNvPr id="0" name=""/>
        <dsp:cNvSpPr/>
      </dsp:nvSpPr>
      <dsp:spPr>
        <a:xfrm>
          <a:off x="5535944" y="2221836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919C0-688A-4851-BCA5-0F623FFCBF04}">
      <dsp:nvSpPr>
        <dsp:cNvPr id="0" name=""/>
        <dsp:cNvSpPr/>
      </dsp:nvSpPr>
      <dsp:spPr>
        <a:xfrm>
          <a:off x="5787434" y="2460751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MARKETINŠKI MENADŽER</a:t>
          </a:r>
        </a:p>
      </dsp:txBody>
      <dsp:txXfrm>
        <a:off x="5829530" y="2502847"/>
        <a:ext cx="2179215" cy="1353072"/>
      </dsp:txXfrm>
    </dsp:sp>
    <dsp:sp modelId="{0E41FB1D-1B10-407D-933E-E562194893CE}">
      <dsp:nvSpPr>
        <dsp:cNvPr id="0" name=""/>
        <dsp:cNvSpPr/>
      </dsp:nvSpPr>
      <dsp:spPr>
        <a:xfrm>
          <a:off x="8302332" y="2221836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A875A-D482-4A4B-8AAB-C195F084E9C2}">
      <dsp:nvSpPr>
        <dsp:cNvPr id="0" name=""/>
        <dsp:cNvSpPr/>
      </dsp:nvSpPr>
      <dsp:spPr>
        <a:xfrm>
          <a:off x="8553822" y="2460751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ČLAN ILI PREDSJEDNIK UPRAVE</a:t>
          </a:r>
        </a:p>
      </dsp:txBody>
      <dsp:txXfrm>
        <a:off x="8595918" y="2502847"/>
        <a:ext cx="2179215" cy="1353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B7105CF-3F0D-4E9F-80F3-ABF4B1F80F41}" type="datetimeFigureOut">
              <a:rPr lang="hr-HR" smtClean="0"/>
              <a:t>30.9.2024.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D93D153-4240-4B8F-AA4B-9BB8D2FEC2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598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05CF-3F0D-4E9F-80F3-ABF4B1F80F41}" type="datetimeFigureOut">
              <a:rPr lang="hr-HR" smtClean="0"/>
              <a:t>30.9.2024.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D153-4240-4B8F-AA4B-9BB8D2FEC2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318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B7105CF-3F0D-4E9F-80F3-ABF4B1F80F41}" type="datetimeFigureOut">
              <a:rPr lang="hr-HR" smtClean="0"/>
              <a:t>30.9.2024.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D93D153-4240-4B8F-AA4B-9BB8D2FEC2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3588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B7105CF-3F0D-4E9F-80F3-ABF4B1F80F41}" type="datetimeFigureOut">
              <a:rPr lang="hr-HR" smtClean="0"/>
              <a:t>30.9.2024.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D93D153-4240-4B8F-AA4B-9BB8D2FEC2E7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1726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B7105CF-3F0D-4E9F-80F3-ABF4B1F80F41}" type="datetimeFigureOut">
              <a:rPr lang="hr-HR" smtClean="0"/>
              <a:t>30.9.2024.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D93D153-4240-4B8F-AA4B-9BB8D2FEC2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0694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05CF-3F0D-4E9F-80F3-ABF4B1F80F41}" type="datetimeFigureOut">
              <a:rPr lang="hr-HR" smtClean="0"/>
              <a:t>30.9.2024.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D153-4240-4B8F-AA4B-9BB8D2FEC2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2509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05CF-3F0D-4E9F-80F3-ABF4B1F80F41}" type="datetimeFigureOut">
              <a:rPr lang="hr-HR" smtClean="0"/>
              <a:t>30.9.2024.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D153-4240-4B8F-AA4B-9BB8D2FEC2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2789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05CF-3F0D-4E9F-80F3-ABF4B1F80F41}" type="datetimeFigureOut">
              <a:rPr lang="hr-HR" smtClean="0"/>
              <a:t>30.9.2024.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D153-4240-4B8F-AA4B-9BB8D2FEC2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683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B7105CF-3F0D-4E9F-80F3-ABF4B1F80F41}" type="datetimeFigureOut">
              <a:rPr lang="hr-HR" smtClean="0"/>
              <a:t>30.9.2024.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D93D153-4240-4B8F-AA4B-9BB8D2FEC2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592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05CF-3F0D-4E9F-80F3-ABF4B1F80F41}" type="datetimeFigureOut">
              <a:rPr lang="hr-HR" smtClean="0"/>
              <a:t>30.9.2024.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D153-4240-4B8F-AA4B-9BB8D2FEC2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536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B7105CF-3F0D-4E9F-80F3-ABF4B1F80F41}" type="datetimeFigureOut">
              <a:rPr lang="hr-HR" smtClean="0"/>
              <a:t>30.9.2024.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D93D153-4240-4B8F-AA4B-9BB8D2FEC2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570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05CF-3F0D-4E9F-80F3-ABF4B1F80F41}" type="datetimeFigureOut">
              <a:rPr lang="hr-HR" smtClean="0"/>
              <a:t>30.9.2024.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D153-4240-4B8F-AA4B-9BB8D2FEC2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258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05CF-3F0D-4E9F-80F3-ABF4B1F80F41}" type="datetimeFigureOut">
              <a:rPr lang="hr-HR" smtClean="0"/>
              <a:t>30.9.2024.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D153-4240-4B8F-AA4B-9BB8D2FEC2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325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05CF-3F0D-4E9F-80F3-ABF4B1F80F41}" type="datetimeFigureOut">
              <a:rPr lang="hr-HR" smtClean="0"/>
              <a:t>30.9.2024.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D153-4240-4B8F-AA4B-9BB8D2FEC2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693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05CF-3F0D-4E9F-80F3-ABF4B1F80F41}" type="datetimeFigureOut">
              <a:rPr lang="hr-HR" smtClean="0"/>
              <a:t>30.9.2024.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D153-4240-4B8F-AA4B-9BB8D2FEC2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770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05CF-3F0D-4E9F-80F3-ABF4B1F80F41}" type="datetimeFigureOut">
              <a:rPr lang="hr-HR" smtClean="0"/>
              <a:t>30.9.2024.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D153-4240-4B8F-AA4B-9BB8D2FEC2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230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05CF-3F0D-4E9F-80F3-ABF4B1F80F41}" type="datetimeFigureOut">
              <a:rPr lang="hr-HR" smtClean="0"/>
              <a:t>30.9.2024.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D153-4240-4B8F-AA4B-9BB8D2FEC2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725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105CF-3F0D-4E9F-80F3-ABF4B1F80F41}" type="datetimeFigureOut">
              <a:rPr lang="hr-HR" smtClean="0"/>
              <a:t>30.9.2024.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3D153-4240-4B8F-AA4B-9BB8D2FEC2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933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UPRAVLJANJE PRODAJOM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2.DIO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7824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partnerstvo?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Partnerstvo je dugoročan poslovni odnos koji rješava problem (potrebu)kupca i povećava vrijednost ostvarene prodaje, a temelji se na osobnom pristupu koji prodavač posebno prilagođuje svakom kupcu.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156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Koje su pretpostavke dugoročnih partnerskih odnosa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1. ISPUNITI DANA OBEĆANJA I JAMSTVA PREMA KUPCU</a:t>
            </a:r>
          </a:p>
          <a:p>
            <a:r>
              <a:rPr lang="hr-HR" dirty="0" smtClean="0"/>
              <a:t>2. ODRŽAVATI POSLOVNI KONTAKT S KUPCEM I NAKON PRODAJE</a:t>
            </a:r>
          </a:p>
          <a:p>
            <a:r>
              <a:rPr lang="hr-HR" dirty="0" smtClean="0"/>
              <a:t>3. STVARATI NOVU PRILIKU ZA PRODAJU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3267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Kojim stilovima komuniciraju prodavači?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1. DOMINACIJA</a:t>
            </a:r>
          </a:p>
          <a:p>
            <a:r>
              <a:rPr lang="hr-HR" dirty="0" smtClean="0"/>
              <a:t>Nastojanje da se drugi ljudi nadziru ili pobjeđuju. Dominantna osoba preuzima kontrolu i jasno iznosi svoje stajalište drugima.</a:t>
            </a:r>
          </a:p>
          <a:p>
            <a:endParaRPr lang="hr-HR" dirty="0" smtClean="0"/>
          </a:p>
          <a:p>
            <a:r>
              <a:rPr lang="hr-HR" dirty="0" smtClean="0"/>
              <a:t>2. DRUŠTVENOST</a:t>
            </a:r>
          </a:p>
          <a:p>
            <a:r>
              <a:rPr lang="hr-HR" dirty="0" smtClean="0"/>
              <a:t>Označava stupanj kontrole koji upotrebljavamo pri izražavanju emocija. Sklonost traženju i uživanju u suodnosu s drugima.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637805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Koje se informacije prenose rukovanjem?</a:t>
            </a:r>
            <a:br>
              <a:rPr lang="hr-HR" dirty="0"/>
            </a:b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196139"/>
              </p:ext>
            </p:extLst>
          </p:nvPr>
        </p:nvGraphicFramePr>
        <p:xfrm>
          <a:off x="780393" y="2603829"/>
          <a:ext cx="108204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4281673909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3923146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Stupanj čvrstoće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Čvrsti</a:t>
                      </a:r>
                      <a:r>
                        <a:rPr lang="hr-HR" baseline="0" dirty="0" smtClean="0"/>
                        <a:t> stisak je brižnost, a slabi stisak ravnodušnost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211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Dubina stiska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Duboki stisak šalje poruku prijateljstva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803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Trajanje stiska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Dugo rukovanje pokazuje da nam je stalo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18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Stupanj</a:t>
                      </a:r>
                      <a:r>
                        <a:rPr lang="hr-HR" baseline="0" dirty="0" smtClean="0"/>
                        <a:t> suhoće ruku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Vlažan dlan je neugodan na dodir i</a:t>
                      </a:r>
                      <a:r>
                        <a:rPr lang="hr-HR" baseline="0" dirty="0" smtClean="0"/>
                        <a:t> daje dojam nervoze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153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301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Stilovi komuniciranja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944073"/>
              </p:ext>
            </p:extLst>
          </p:nvPr>
        </p:nvGraphicFramePr>
        <p:xfrm>
          <a:off x="685800" y="2193923"/>
          <a:ext cx="10820400" cy="3929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2724551999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521451051"/>
                    </a:ext>
                  </a:extLst>
                </a:gridCol>
              </a:tblGrid>
              <a:tr h="912457">
                <a:tc>
                  <a:txBody>
                    <a:bodyPr/>
                    <a:lstStyle/>
                    <a:p>
                      <a:r>
                        <a:rPr lang="hr-HR" dirty="0" smtClean="0"/>
                        <a:t>Emotivni stil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Visok stupanj društvenosti i dominacije.</a:t>
                      </a:r>
                      <a:r>
                        <a:rPr lang="hr-HR" baseline="0" dirty="0" smtClean="0"/>
                        <a:t> Takvi ljudi su otvoreni, djeluju poticajno na druge. Brzo govore i energični su. Izravni su, neformalni i dramatično izražavaju osjećaje.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573888"/>
                  </a:ext>
                </a:extLst>
              </a:tr>
              <a:tr h="912457">
                <a:tc>
                  <a:txBody>
                    <a:bodyPr/>
                    <a:lstStyle/>
                    <a:p>
                      <a:r>
                        <a:rPr lang="hr-HR" dirty="0" smtClean="0"/>
                        <a:t>Upravljački stil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Visok</a:t>
                      </a:r>
                      <a:r>
                        <a:rPr lang="hr-HR" baseline="0" dirty="0" smtClean="0"/>
                        <a:t> stupanj dominacije i nizak stupanj društvenosti.</a:t>
                      </a:r>
                    </a:p>
                    <a:p>
                      <a:r>
                        <a:rPr lang="hr-HR" baseline="0" dirty="0" smtClean="0"/>
                        <a:t>Takva osoba je odlučna, zahtjevna, uporna 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929348"/>
                  </a:ext>
                </a:extLst>
              </a:tr>
              <a:tr h="912457">
                <a:tc>
                  <a:txBody>
                    <a:bodyPr/>
                    <a:lstStyle/>
                    <a:p>
                      <a:r>
                        <a:rPr lang="hr-HR" dirty="0" smtClean="0"/>
                        <a:t>Refleksivni</a:t>
                      </a:r>
                      <a:r>
                        <a:rPr lang="hr-HR" baseline="0" dirty="0" smtClean="0"/>
                        <a:t> stil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Spoj je niskog stupnja dominacije i društvenosti. Osoba je pedantna , marljiva,</a:t>
                      </a:r>
                      <a:r>
                        <a:rPr lang="hr-HR" baseline="0" dirty="0" smtClean="0"/>
                        <a:t> promišljena, drži distancu i ne izražava osjećaje.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261056"/>
                  </a:ext>
                </a:extLst>
              </a:tr>
              <a:tr h="912457">
                <a:tc>
                  <a:txBody>
                    <a:bodyPr/>
                    <a:lstStyle/>
                    <a:p>
                      <a:r>
                        <a:rPr lang="hr-HR" dirty="0" smtClean="0"/>
                        <a:t>Podržavajući stil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Nizak stupanj dominacije i visoki stupanj društvenosti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402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953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Unaprjeđenje prodaje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Obuhvaća različite aktivnosti usmjerene na potrošače, poslovne kupce, posrednike, javnost, zaposlenike i prodajno osoblje s ciljem držanja tržišta zainteresiranim i tako povećao opseg prodaje.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32028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Učinak unapređenja prodaje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KRATKOROČNI UČINAK</a:t>
            </a:r>
          </a:p>
          <a:p>
            <a:r>
              <a:rPr lang="hr-HR" dirty="0" smtClean="0"/>
              <a:t>DUGOROČNI UČINAK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4268994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56" t="11560" r="8212" b="1044"/>
          <a:stretch/>
        </p:blipFill>
        <p:spPr>
          <a:xfrm>
            <a:off x="2780145" y="329267"/>
            <a:ext cx="5817319" cy="635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92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18290" y="764373"/>
            <a:ext cx="9942786" cy="1293028"/>
          </a:xfrm>
        </p:spPr>
        <p:txBody>
          <a:bodyPr/>
          <a:lstStyle/>
          <a:p>
            <a:pPr algn="ctr"/>
            <a:r>
              <a:rPr lang="hr-HR" dirty="0" smtClean="0"/>
              <a:t>INSTRUMENTI UNAPRJEĐENJA PRODAJE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dirty="0" smtClean="0"/>
              <a:t>UZORCI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KUPONI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POVRAT NOVCA ILI RABAT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PAKIRANJE PO POVOLJNOJ CIJENI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PREMIJE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POSEBAN PROMOTIVNI MATERIJAL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NAGRADA ZA VRIJEDNOST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NAGRADNI NATJEČAJI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NAGRADNE IGRE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DEMONSTRACIJE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DEGUSTACIJE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SAVJETOVANJE KUPACA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PRODAJNO PREDSTAVLJANJE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DRUŠTVENE MREŽE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99571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Četiri koraka uspješne prodaje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r-HR" dirty="0" smtClean="0"/>
              <a:t>1. PRIVUĆI POZORNOST KUPCA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ZAINTERESIRATI KUPCA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POTAKNUTI KUPCA NA KUPNJU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UČVRSTITI NJEGOVU ODLUKU O KUPNJI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054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Radna mjesta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4" t="19601" r="12245" b="41477"/>
          <a:stretch/>
        </p:blipFill>
        <p:spPr>
          <a:xfrm>
            <a:off x="432199" y="1492232"/>
            <a:ext cx="6096000" cy="4960205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7915564" y="2057401"/>
            <a:ext cx="31126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Prodavači poslovnim organizacijama:</a:t>
            </a:r>
          </a:p>
          <a:p>
            <a:pPr marL="342900" indent="-342900">
              <a:buAutoNum type="arabicPeriod"/>
            </a:pPr>
            <a:r>
              <a:rPr lang="hr-HR" dirty="0" smtClean="0"/>
              <a:t>Prodavači koji prodaju robu postojećim kupcima</a:t>
            </a:r>
          </a:p>
          <a:p>
            <a:pPr marL="342900" indent="-342900">
              <a:buAutoNum type="arabicPeriod"/>
            </a:pPr>
            <a:r>
              <a:rPr lang="hr-HR" dirty="0" smtClean="0"/>
              <a:t>Prodavači koji traže nove kupce</a:t>
            </a:r>
          </a:p>
          <a:p>
            <a:pPr marL="342900" indent="-342900">
              <a:buAutoNum type="arabicPeriod"/>
            </a:pPr>
            <a:r>
              <a:rPr lang="hr-HR" dirty="0" smtClean="0"/>
              <a:t>Prodavači koji opskrbljuju trgovce na malo</a:t>
            </a:r>
          </a:p>
          <a:p>
            <a:pPr marL="342900" indent="-342900">
              <a:buAutoNum type="arabicPeriod"/>
            </a:pPr>
            <a:r>
              <a:rPr lang="hr-HR" dirty="0" smtClean="0"/>
              <a:t>Prodajni inženjeri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7339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Mogućnosti unaprjeđenja prodaje u informacijsko doba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Telemarketing</a:t>
            </a:r>
            <a:r>
              <a:rPr lang="hr-HR" dirty="0" smtClean="0"/>
              <a:t> ili </a:t>
            </a:r>
            <a:r>
              <a:rPr lang="hr-HR" dirty="0" err="1" smtClean="0"/>
              <a:t>teleprodaja</a:t>
            </a:r>
            <a:endParaRPr lang="hr-HR" dirty="0" smtClean="0"/>
          </a:p>
          <a:p>
            <a:r>
              <a:rPr lang="hr-HR" dirty="0" smtClean="0"/>
              <a:t>Elektronička (online) prodaja</a:t>
            </a:r>
          </a:p>
          <a:p>
            <a:r>
              <a:rPr lang="hr-HR" dirty="0" smtClean="0"/>
              <a:t>Upotreba softvera za upravljanje odnosima s kupcima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3290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Ispitna pitanja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dirty="0" smtClean="0"/>
              <a:t>Koje poslove obavljaju punjači polica?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Koje poslove obavljaju terenski inženjeri?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Koje poslove obavljaju prodavači koji opskrbljuju trgovce na malo?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Koje su mogućnosti napredovanja? Slajd 5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Kojim se sredstvima informacijske tehnologije komunicira s kupcima i uz koja ograničenja?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O čemu ovisi uspostavljanje poslovnih </a:t>
            </a:r>
            <a:r>
              <a:rPr lang="hr-HR" dirty="0" smtClean="0"/>
              <a:t>odnosa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Što je emocionalna inteligencija?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Što je socijalna inteligencija?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Koji su izazovi vezani za odnose u osobnoj prodaji?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Koja si pitanja postavlja kupac?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8360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ISPITNA PITANJA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r-HR" dirty="0" smtClean="0"/>
              <a:t>11.      Što je partnerstvo?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hr-HR" dirty="0" smtClean="0"/>
              <a:t> Koje su pretpostavke dugoročnih partnerskih odnosa?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hr-HR" dirty="0"/>
              <a:t> </a:t>
            </a:r>
            <a:r>
              <a:rPr lang="hr-HR" dirty="0" smtClean="0"/>
              <a:t>Koje se informacije prenose rukovanjem?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hr-HR" dirty="0" smtClean="0"/>
              <a:t>Kojim stilovima komuniciraju prodavači?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hr-HR" dirty="0" smtClean="0"/>
              <a:t>Koji su stilovi komuniciranja – nabroji</a:t>
            </a:r>
          </a:p>
          <a:p>
            <a:pPr marL="457200" lvl="1" indent="0">
              <a:buNone/>
            </a:pPr>
            <a:r>
              <a:rPr lang="nn-NO" dirty="0"/>
              <a:t>Emotivni stil</a:t>
            </a:r>
          </a:p>
          <a:p>
            <a:pPr marL="457200" lvl="1" indent="0">
              <a:buNone/>
            </a:pPr>
            <a:r>
              <a:rPr lang="nn-NO" dirty="0"/>
              <a:t>Upravljači</a:t>
            </a:r>
          </a:p>
          <a:p>
            <a:pPr marL="457200" lvl="1" indent="0">
              <a:buNone/>
            </a:pPr>
            <a:r>
              <a:rPr lang="nn-NO" dirty="0"/>
              <a:t>Refleksivni</a:t>
            </a:r>
          </a:p>
          <a:p>
            <a:pPr marL="457200" lvl="1" indent="0">
              <a:buNone/>
            </a:pPr>
            <a:r>
              <a:rPr lang="nn-NO" dirty="0" smtClean="0"/>
              <a:t>Podržavajući</a:t>
            </a:r>
            <a:endParaRPr lang="hr-HR" dirty="0" smtClean="0"/>
          </a:p>
          <a:p>
            <a:pPr marL="457200" indent="-457200">
              <a:buFont typeface="+mj-lt"/>
              <a:buAutoNum type="arabicPeriod" startAt="12"/>
            </a:pPr>
            <a:r>
              <a:rPr lang="hr-HR" dirty="0" smtClean="0"/>
              <a:t>Objasni unaprjeđenje prodaje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hr-HR" dirty="0" smtClean="0"/>
              <a:t>Što je impulzivna kupnja?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hr-HR" dirty="0" smtClean="0"/>
              <a:t>Unakrsno izlaganje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hr-HR" dirty="0" smtClean="0"/>
              <a:t>Vertikalno izlaganje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hr-HR" dirty="0" smtClean="0"/>
              <a:t>Četiri koraka uspješne kupnje</a:t>
            </a:r>
          </a:p>
          <a:p>
            <a:pPr marL="914400" lvl="1" indent="-457200">
              <a:buAutoNum type="alphaLcPeriod"/>
            </a:pPr>
            <a:endParaRPr lang="hr-HR" dirty="0" smtClean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r-HR" dirty="0" smtClean="0"/>
              <a:t>21. INSTRUMENTI UNAPRJEĐENJA PRODAJE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UZORCI</a:t>
            </a:r>
            <a:endParaRPr lang="hr-HR" dirty="0"/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KUPONI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POVRAT NOVCA ILI RABAT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PAKIRANJE PO POVOLJNOJ CIJENI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PREMIJE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POSEBAN PROMOTIVNI MATERIJAL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NAGRADA ZA VRIJEDNOST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NAGRADNI NATJEČAJI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NAGRADNE IGRE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DEMONSTRACIJE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DEGUSTACIJE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SAVJETOVANJE KUPACA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PRODAJNO PREDSTAVLJANJE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DRUŠTVENE </a:t>
            </a:r>
            <a:r>
              <a:rPr lang="hr-HR" dirty="0" smtClean="0"/>
              <a:t>MREŽE</a:t>
            </a:r>
          </a:p>
          <a:p>
            <a:r>
              <a:rPr lang="hr-HR" dirty="0" smtClean="0"/>
              <a:t>TREBATE NAVESTI PRIMJERE IZ PRAKSE. ZA SVAKI INSTRUMENT UNAPRJEĐENJA PRODAJE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96206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Korišteni materijali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Prezentacija je napravljena prema udžbeniku: Upravljanje prodajom, </a:t>
            </a:r>
            <a:r>
              <a:rPr lang="hr-HR" dirty="0" err="1" smtClean="0"/>
              <a:t>Liebl</a:t>
            </a:r>
            <a:r>
              <a:rPr lang="hr-HR" dirty="0" smtClean="0"/>
              <a:t>. D., </a:t>
            </a:r>
            <a:r>
              <a:rPr lang="hr-HR" dirty="0" err="1" smtClean="0"/>
              <a:t>Rašetina</a:t>
            </a:r>
            <a:r>
              <a:rPr lang="hr-HR" dirty="0" smtClean="0"/>
              <a:t>, J., </a:t>
            </a:r>
            <a:r>
              <a:rPr lang="hr-HR" dirty="0" err="1" smtClean="0"/>
              <a:t>Šamarija</a:t>
            </a:r>
            <a:r>
              <a:rPr lang="hr-HR" dirty="0" smtClean="0"/>
              <a:t>, B., </a:t>
            </a:r>
            <a:r>
              <a:rPr lang="hr-HR" dirty="0" err="1" smtClean="0"/>
              <a:t>Šarec</a:t>
            </a:r>
            <a:r>
              <a:rPr lang="hr-HR" dirty="0" smtClean="0"/>
              <a:t>-Grabar, Antonija, Školska knjiga, Zagreb, izdanje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138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9450" y="346841"/>
            <a:ext cx="11312240" cy="1378051"/>
          </a:xfrm>
        </p:spPr>
        <p:txBody>
          <a:bodyPr/>
          <a:lstStyle/>
          <a:p>
            <a:pPr algn="ctr"/>
            <a:r>
              <a:rPr lang="hr-HR" dirty="0" smtClean="0"/>
              <a:t>Prodajno osoblje tehničke potpore</a:t>
            </a:r>
            <a:endParaRPr lang="hr-HR" dirty="0"/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988436"/>
              </p:ext>
            </p:extLst>
          </p:nvPr>
        </p:nvGraphicFramePr>
        <p:xfrm>
          <a:off x="2408457" y="1306785"/>
          <a:ext cx="8802258" cy="5123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1129">
                  <a:extLst>
                    <a:ext uri="{9D8B030D-6E8A-4147-A177-3AD203B41FA5}">
                      <a16:colId xmlns:a16="http://schemas.microsoft.com/office/drawing/2014/main" val="4163067647"/>
                    </a:ext>
                  </a:extLst>
                </a:gridCol>
                <a:gridCol w="4401129">
                  <a:extLst>
                    <a:ext uri="{9D8B030D-6E8A-4147-A177-3AD203B41FA5}">
                      <a16:colId xmlns:a16="http://schemas.microsoft.com/office/drawing/2014/main" val="1248690564"/>
                    </a:ext>
                  </a:extLst>
                </a:gridCol>
              </a:tblGrid>
              <a:tr h="882454">
                <a:tc>
                  <a:txBody>
                    <a:bodyPr/>
                    <a:lstStyle/>
                    <a:p>
                      <a:r>
                        <a:rPr lang="hr-HR" dirty="0" smtClean="0"/>
                        <a:t>Tehnički i</a:t>
                      </a:r>
                      <a:r>
                        <a:rPr lang="hr-HR" baseline="0" dirty="0" smtClean="0"/>
                        <a:t> financijski stručnjaci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Pripremaju informacije potrebne</a:t>
                      </a:r>
                      <a:r>
                        <a:rPr lang="hr-HR" baseline="0" dirty="0" smtClean="0"/>
                        <a:t>  za odlučivanje u prodaji, a prodavači ih mogu angažirati prema potrebi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490203"/>
                  </a:ext>
                </a:extLst>
              </a:tr>
              <a:tr h="2715244">
                <a:tc>
                  <a:txBody>
                    <a:bodyPr/>
                    <a:lstStyle/>
                    <a:p>
                      <a:r>
                        <a:rPr lang="hr-HR" dirty="0" smtClean="0"/>
                        <a:t>Punjači polica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Osiguravaju prodajnu</a:t>
                      </a:r>
                      <a:r>
                        <a:rPr lang="hr-HR" baseline="0" dirty="0" smtClean="0"/>
                        <a:t> potporu trgovcima na veliko i malo – poslovni je odnos najčešće uređen godišnjim kupoprodajnim ugovorima viših razina. U prodavaonicama pune zakupljene prodajne police, dostavljaju promotivne materijale te provode aktivnosti unaprjeđenja prodaje na prodajnom mjestu.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368863"/>
                  </a:ext>
                </a:extLst>
              </a:tr>
              <a:tr h="1493384">
                <a:tc>
                  <a:txBody>
                    <a:bodyPr/>
                    <a:lstStyle/>
                    <a:p>
                      <a:r>
                        <a:rPr lang="hr-HR" dirty="0" smtClean="0"/>
                        <a:t>Prodavači u maloprodaji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Rješavaju kupčeve probleme</a:t>
                      </a:r>
                      <a:r>
                        <a:rPr lang="hr-HR" baseline="0" dirty="0" smtClean="0"/>
                        <a:t> i izravno prodaju proizvode u maloprodajnim objektima, traže robu na skladištu, ispostavljaju posebne narudžbe, rješavaju reklamacije…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956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156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Zaprimatelji</a:t>
            </a:r>
            <a:r>
              <a:rPr lang="hr-HR" dirty="0" smtClean="0"/>
              <a:t> narudžbi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922694"/>
              </p:ext>
            </p:extLst>
          </p:nvPr>
        </p:nvGraphicFramePr>
        <p:xfrm>
          <a:off x="685800" y="2193925"/>
          <a:ext cx="10820400" cy="1381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3390809786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3873427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Unutrašnji </a:t>
                      </a:r>
                      <a:r>
                        <a:rPr lang="hr-HR" dirty="0" err="1" smtClean="0"/>
                        <a:t>zaprimatelji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Rade u odjelu prodaje matične poslovne organizacije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699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Vanjski </a:t>
                      </a:r>
                      <a:r>
                        <a:rPr lang="hr-HR" dirty="0" err="1" smtClean="0"/>
                        <a:t>zaprimatelji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Prikupljaju narudžbe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007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dostavljači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Zaprima</a:t>
                      </a:r>
                      <a:r>
                        <a:rPr lang="hr-HR" baseline="0" dirty="0" smtClean="0"/>
                        <a:t> narudžbe i opskrbljuje kupce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133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9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278944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3245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Važnost strategije uspostavljanja poslovnih odnosa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Kojim se sredstvima informacijske tehnologije komunicira s kupcima i uz koja ograničenja?</a:t>
            </a:r>
          </a:p>
          <a:p>
            <a:pPr lvl="1"/>
            <a:r>
              <a:rPr lang="hr-HR" dirty="0" smtClean="0"/>
              <a:t>E-mail</a:t>
            </a:r>
          </a:p>
          <a:p>
            <a:pPr lvl="1"/>
            <a:r>
              <a:rPr lang="hr-HR" dirty="0" smtClean="0"/>
              <a:t>Chat</a:t>
            </a:r>
          </a:p>
          <a:p>
            <a:pPr lvl="1"/>
            <a:r>
              <a:rPr lang="hr-HR" dirty="0" smtClean="0"/>
              <a:t>Videokonferencija</a:t>
            </a:r>
          </a:p>
          <a:p>
            <a:pPr lvl="1"/>
            <a:r>
              <a:rPr lang="hr-HR" dirty="0" smtClean="0"/>
              <a:t>SMS</a:t>
            </a:r>
          </a:p>
          <a:p>
            <a:pPr lvl="1"/>
            <a:r>
              <a:rPr lang="hr-HR" dirty="0" smtClean="0"/>
              <a:t>Društvene mreže</a:t>
            </a:r>
          </a:p>
          <a:p>
            <a:pPr lvl="1"/>
            <a:r>
              <a:rPr lang="hr-HR" dirty="0" smtClean="0"/>
              <a:t>Itd.</a:t>
            </a:r>
          </a:p>
        </p:txBody>
      </p:sp>
    </p:spTree>
    <p:extLst>
      <p:ext uri="{BB962C8B-B14F-4D97-AF65-F5344CB8AC3E}">
        <p14:creationId xmlns:p14="http://schemas.microsoft.com/office/powerpoint/2010/main" val="6271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čemu ovisi uspostavljanje poslovnih odnosa?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EMOCIONALNA INTELIGENCIJA</a:t>
            </a:r>
          </a:p>
          <a:p>
            <a:pPr lvl="1"/>
            <a:r>
              <a:rPr lang="hr-HR" dirty="0" smtClean="0"/>
              <a:t>Sposobnost prepoznavanja vlastitih i tuđih osjećaja te njihova razumijevanja i kontroliranja.</a:t>
            </a:r>
          </a:p>
          <a:p>
            <a:pPr lvl="1"/>
            <a:r>
              <a:rPr lang="hr-HR" dirty="0" smtClean="0"/>
              <a:t>Emocionalno inteligentna osoba dobro se nosi sa stresom, prihvaća izazove i dobro funkcionira pod pritiskom, ima visoko samopouzdanje i prepoznaje svoje vrijednosti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SOCIJALNA INTELIGENCIJA</a:t>
            </a:r>
          </a:p>
          <a:p>
            <a:pPr lvl="1"/>
            <a:r>
              <a:rPr lang="hr-HR" dirty="0" smtClean="0"/>
              <a:t>Podrazumijeva socijalnu svijest  tj. Empatiju i ima socijalne vještine npr. Potpora.</a:t>
            </a:r>
          </a:p>
          <a:p>
            <a:pPr lvl="1"/>
            <a:r>
              <a:rPr lang="hr-HR" dirty="0" smtClean="0"/>
              <a:t>Empatična je osoba, komunicira na način da razumije tuđa stajališta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7241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izazovi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1. uspostavljanje novih odnosa</a:t>
            </a:r>
          </a:p>
          <a:p>
            <a:endParaRPr lang="hr-HR" dirty="0"/>
          </a:p>
          <a:p>
            <a:r>
              <a:rPr lang="hr-HR" dirty="0" smtClean="0"/>
              <a:t>2. promjena odnosa s osobne na poslovnu razinu</a:t>
            </a:r>
          </a:p>
          <a:p>
            <a:endParaRPr lang="hr-HR" dirty="0"/>
          </a:p>
          <a:p>
            <a:r>
              <a:rPr lang="hr-HR" dirty="0" smtClean="0"/>
              <a:t>3. Upravljanje odnosima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66075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Model strateško- savjetodavne prodaje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3287637"/>
            <a:ext cx="10820400" cy="2745302"/>
          </a:xfrm>
        </p:spPr>
        <p:txBody>
          <a:bodyPr/>
          <a:lstStyle/>
          <a:p>
            <a:r>
              <a:rPr lang="hr-HR" dirty="0" smtClean="0"/>
              <a:t>Koja si pitanja postavlja kupac?</a:t>
            </a:r>
          </a:p>
          <a:p>
            <a:pPr lvl="1"/>
            <a:r>
              <a:rPr lang="hr-HR" dirty="0" smtClean="0"/>
              <a:t>Je li to dobar proizvod?</a:t>
            </a:r>
          </a:p>
          <a:p>
            <a:pPr lvl="1"/>
            <a:r>
              <a:rPr lang="hr-HR" dirty="0" smtClean="0"/>
              <a:t>Kakvu ću korist imati kupnjom tog proizvoda?</a:t>
            </a:r>
          </a:p>
          <a:p>
            <a:pPr lvl="1"/>
            <a:r>
              <a:rPr lang="hr-HR" dirty="0" smtClean="0"/>
              <a:t>Tko je još to iskušao?</a:t>
            </a:r>
          </a:p>
          <a:p>
            <a:pPr lvl="1"/>
            <a:r>
              <a:rPr lang="hr-HR" dirty="0" smtClean="0"/>
              <a:t>Tko će obaviti dostavu i montažu?</a:t>
            </a:r>
          </a:p>
          <a:p>
            <a:pPr lvl="1"/>
            <a:r>
              <a:rPr lang="hr-HR" dirty="0" smtClean="0"/>
              <a:t>Što mogu napraviti ako se proizvod pokvari?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2453779"/>
      </p:ext>
    </p:extLst>
  </p:cSld>
  <p:clrMapOvr>
    <a:masterClrMapping/>
  </p:clrMapOvr>
</p:sld>
</file>

<file path=ppt/theme/theme1.xml><?xml version="1.0" encoding="utf-8"?>
<a:theme xmlns:a="http://schemas.openxmlformats.org/drawingml/2006/main" name="Isparavanje">
  <a:themeElements>
    <a:clrScheme name="Isparavanj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Isparavanj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paravanj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Isparavanje</Template>
  <TotalTime>119</TotalTime>
  <Words>886</Words>
  <Application>Microsoft Office PowerPoint</Application>
  <PresentationFormat>Široki zaslon</PresentationFormat>
  <Paragraphs>161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6" baseType="lpstr">
      <vt:lpstr>Arial</vt:lpstr>
      <vt:lpstr>Century Gothic</vt:lpstr>
      <vt:lpstr>Isparavanje</vt:lpstr>
      <vt:lpstr>UPRAVLJANJE PRODAJOM</vt:lpstr>
      <vt:lpstr>Radna mjesta</vt:lpstr>
      <vt:lpstr>Prodajno osoblje tehničke potpore</vt:lpstr>
      <vt:lpstr>Zaprimatelji narudžbi</vt:lpstr>
      <vt:lpstr>PowerPoint prezentacija</vt:lpstr>
      <vt:lpstr>Važnost strategije uspostavljanja poslovnih odnosa</vt:lpstr>
      <vt:lpstr>O čemu ovisi uspostavljanje poslovnih odnosa?</vt:lpstr>
      <vt:lpstr>izazovi</vt:lpstr>
      <vt:lpstr>Model strateško- savjetodavne prodaje</vt:lpstr>
      <vt:lpstr>Što je partnerstvo?</vt:lpstr>
      <vt:lpstr>Koje su pretpostavke dugoročnih partnerskih odnosa</vt:lpstr>
      <vt:lpstr>Kojim stilovima komuniciraju prodavači? </vt:lpstr>
      <vt:lpstr>Koje se informacije prenose rukovanjem? </vt:lpstr>
      <vt:lpstr>Stilovi komuniciranja</vt:lpstr>
      <vt:lpstr>Unaprjeđenje prodaje</vt:lpstr>
      <vt:lpstr>Učinak unapređenja prodaje</vt:lpstr>
      <vt:lpstr>PowerPoint prezentacija</vt:lpstr>
      <vt:lpstr>INSTRUMENTI UNAPRJEĐENJA PRODAJE</vt:lpstr>
      <vt:lpstr>Četiri koraka uspješne prodaje</vt:lpstr>
      <vt:lpstr>Mogućnosti unaprjeđenja prodaje u informacijsko doba</vt:lpstr>
      <vt:lpstr>Ispitna pitanja</vt:lpstr>
      <vt:lpstr>ISPITNA PITANJA</vt:lpstr>
      <vt:lpstr>Korišteni materijali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UPRAVLJANJE PRODAJOM</dc:title>
  <dc:creator>Nastavnik</dc:creator>
  <cp:lastModifiedBy>Nastavnik</cp:lastModifiedBy>
  <cp:revision>11</cp:revision>
  <dcterms:created xsi:type="dcterms:W3CDTF">2023-11-22T11:15:12Z</dcterms:created>
  <dcterms:modified xsi:type="dcterms:W3CDTF">2024-09-30T15:39:20Z</dcterms:modified>
</cp:coreProperties>
</file>