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TREĆA EKONOMSKA ŠKOLA</a:t>
            </a:r>
          </a:p>
          <a:p>
            <a:r>
              <a:rPr lang="hr-HR" dirty="0" smtClean="0"/>
              <a:t>4.RAZRED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ŽIVOTNO OSIGURANJE</a:t>
            </a:r>
            <a:br>
              <a:rPr lang="hr-HR" dirty="0" smtClean="0"/>
            </a:br>
            <a:r>
              <a:rPr lang="hr-HR" dirty="0" smtClean="0"/>
              <a:t>1. </a:t>
            </a:r>
            <a:r>
              <a:rPr lang="hr-HR" smtClean="0"/>
              <a:t>sat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11750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osiguratelj isplaćuje punu osiguranu svotu u slučaju smrti osiguranika za vrijeme trajanja osiguranja ili po isteku ugovora ako ga je osiguranik doživio.</a:t>
            </a:r>
          </a:p>
          <a:p>
            <a:r>
              <a:rPr lang="hr-HR" dirty="0" smtClean="0"/>
              <a:t>ovo je osiguranje na određeno vrijeme</a:t>
            </a:r>
          </a:p>
          <a:p>
            <a:r>
              <a:rPr lang="hr-HR" dirty="0" smtClean="0"/>
              <a:t>u slučaju smrti-osigurana svota isplaćuje se korisniku, a u sučaju doživljenja - osiguraniku.</a:t>
            </a:r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OSIGURANJE ZA SLUČAJ SMRTI I DOŽIVLJENJA – MJEŠOVITO OSIGURANJE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02878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individualno osiguranje</a:t>
            </a:r>
          </a:p>
          <a:p>
            <a:r>
              <a:rPr lang="hr-HR" dirty="0" smtClean="0"/>
              <a:t>kolektivno osiguranje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 načinu zaključenja: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4965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indeksirani ugovor</a:t>
            </a:r>
          </a:p>
          <a:p>
            <a:r>
              <a:rPr lang="hr-HR" dirty="0" smtClean="0"/>
              <a:t>fiksni 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 načinu određivanja vrijednosti premije i osigurane svote: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00586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UGOVARATELJ OSIGURANJA – osoba koja sklapa ugovor i plaća premiju osiguranja</a:t>
            </a:r>
          </a:p>
          <a:p>
            <a:endParaRPr lang="hr-HR" dirty="0"/>
          </a:p>
          <a:p>
            <a:r>
              <a:rPr lang="hr-HR" dirty="0" smtClean="0"/>
              <a:t>OSIGURANIK – osoba o čijoj smrti ili doživljenju ovisi isplata osigurane svote</a:t>
            </a:r>
          </a:p>
          <a:p>
            <a:endParaRPr lang="hr-HR" dirty="0"/>
          </a:p>
          <a:p>
            <a:r>
              <a:rPr lang="hr-HR" dirty="0" smtClean="0"/>
              <a:t>KORISNIK OSIGURANJA – osoba u čiju se korist osiguranje sklapa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SUBJEKTI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06727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godišnje</a:t>
            </a:r>
          </a:p>
          <a:p>
            <a:r>
              <a:rPr lang="hr-HR" dirty="0" smtClean="0"/>
              <a:t>višegodišnje</a:t>
            </a:r>
          </a:p>
          <a:p>
            <a:r>
              <a:rPr lang="hr-HR" dirty="0" smtClean="0"/>
              <a:t>ispodgodišnje</a:t>
            </a:r>
          </a:p>
          <a:p>
            <a:r>
              <a:rPr lang="hr-HR" dirty="0" smtClean="0"/>
              <a:t>jednokratno</a:t>
            </a:r>
          </a:p>
          <a:p>
            <a:endParaRPr lang="hr-HR" dirty="0"/>
          </a:p>
          <a:p>
            <a:r>
              <a:rPr lang="hr-HR" dirty="0" smtClean="0"/>
              <a:t>U mješovitom osiguranju žživota premija se sastoji od dva dijela:</a:t>
            </a:r>
          </a:p>
          <a:p>
            <a:pPr lvl="1"/>
            <a:r>
              <a:rPr lang="hr-HR" dirty="0" smtClean="0"/>
              <a:t>štedne premije</a:t>
            </a:r>
          </a:p>
          <a:p>
            <a:pPr lvl="1"/>
            <a:r>
              <a:rPr lang="hr-HR" dirty="0" smtClean="0"/>
              <a:t>riziko premije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PREMIJA se može plaćati: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36924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omogućava usklađivanje premje osiguranja s povećanjem troškova života, u određenom postotku (od 2% do 5%)</a:t>
            </a:r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INDEKSACIJA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92409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Dugoročna štednja</a:t>
            </a:r>
            <a:r>
              <a:rPr lang="hr-HR" dirty="0"/>
              <a:t> </a:t>
            </a:r>
            <a:r>
              <a:rPr lang="hr-HR" dirty="0" smtClean="0"/>
              <a:t>uz istovremeno osiguranje za nepredviđene slučajeve u životu (iznenadna bolest, nesposobnost za rad ili smrt osiguranika)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ŽIVOTNO OSIGURANJE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2631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Osiguranje života ulaganje je u svoju budućnost ili budućnost svojih bližnjih. </a:t>
            </a:r>
          </a:p>
          <a:p>
            <a:r>
              <a:rPr lang="hr-HR" dirty="0" smtClean="0"/>
              <a:t>Sklapanjem police životnog osiguranja ugovaratelj sebi ili osobi za koju je sklopio osiguranje želi osigurati sigurniju budućnost.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948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kombinacija osiguranja i štednje</a:t>
            </a:r>
          </a:p>
          <a:p>
            <a:r>
              <a:rPr lang="hr-HR" dirty="0" smtClean="0"/>
              <a:t>daje pokriće rizika smrti</a:t>
            </a:r>
          </a:p>
          <a:p>
            <a:r>
              <a:rPr lang="hr-HR" dirty="0" smtClean="0"/>
              <a:t>postoje porezne olakšice</a:t>
            </a:r>
          </a:p>
          <a:p>
            <a:r>
              <a:rPr lang="hr-HR" dirty="0" smtClean="0"/>
              <a:t>pruža zaštitu i daje financijsku odgovornost pojedincu, nj obitelji ili njegovu poslovanju</a:t>
            </a:r>
          </a:p>
          <a:p>
            <a:r>
              <a:rPr lang="hr-HR" dirty="0" smtClean="0"/>
              <a:t>potpora je i zaštita od nepredvidivosti života i u svakoj životno situaciji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</a:t>
            </a:r>
            <a:r>
              <a:rPr lang="hr-HR" dirty="0" smtClean="0"/>
              <a:t>oristi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77575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rizk smrti (uslijed prirodne smrti ili nesretnog slučaja)</a:t>
            </a:r>
          </a:p>
          <a:p>
            <a:r>
              <a:rPr lang="hr-HR" dirty="0" smtClean="0"/>
              <a:t>doživljenje datuma isteka osiguranja</a:t>
            </a:r>
          </a:p>
          <a:p>
            <a:r>
              <a:rPr lang="hr-HR" dirty="0" smtClean="0"/>
              <a:t>rizik potpune ili trajne radne nesposobnosti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Police imaju sljedeća pokrića od rizika: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88510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životno osiguranje</a:t>
            </a:r>
          </a:p>
          <a:p>
            <a:r>
              <a:rPr lang="hr-HR" dirty="0" smtClean="0"/>
              <a:t>rentno osiguranje</a:t>
            </a:r>
          </a:p>
          <a:p>
            <a:r>
              <a:rPr lang="hr-HR" dirty="0" smtClean="0"/>
              <a:t>dopunska osiguranja životnog osiguranja</a:t>
            </a:r>
          </a:p>
          <a:p>
            <a:r>
              <a:rPr lang="hr-HR" dirty="0" smtClean="0"/>
              <a:t>ostala životna osiguranja</a:t>
            </a:r>
          </a:p>
          <a:p>
            <a:r>
              <a:rPr lang="hr-HR" dirty="0" smtClean="0"/>
              <a:t>životno i rentno osiguranje vezano za investcijske fondove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Vrste životnog osiguranja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87389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osiguranje za slučaj smrti i doživljenja (mješovito osiguranje)</a:t>
            </a:r>
          </a:p>
          <a:p>
            <a:r>
              <a:rPr lang="hr-HR" dirty="0" smtClean="0"/>
              <a:t>osiguranje za slučaj smrti</a:t>
            </a:r>
          </a:p>
          <a:p>
            <a:r>
              <a:rPr lang="hr-HR" dirty="0" smtClean="0"/>
              <a:t>osiguranje za slučaj doživljenja</a:t>
            </a:r>
          </a:p>
          <a:p>
            <a:r>
              <a:rPr lang="hr-HR" dirty="0" smtClean="0"/>
              <a:t>doživotno osiguranje za slučaj smrti</a:t>
            </a:r>
          </a:p>
          <a:p>
            <a:r>
              <a:rPr lang="hr-HR" dirty="0" smtClean="0"/>
              <a:t>osiguranje od kritičnih bolesti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Prema osiguranim riziku: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91967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Osiguranje za slučaj smrti najstariji je i najjednostavniji oblik osiguranja života zbog toga što samo pokriva slučaj smrti osiguranika u ugovorenom vremenskom razdoblju. </a:t>
            </a:r>
          </a:p>
          <a:p>
            <a:r>
              <a:rPr lang="hr-HR" dirty="0" smtClean="0"/>
              <a:t>Dakle, ako se dogodi slučaj smrti osiguranika za vrijeme trajanja ugovora o osiguranju, korisniku se isplaćuje osigurana svota.</a:t>
            </a:r>
          </a:p>
          <a:p>
            <a:endParaRPr lang="hr-HR" dirty="0"/>
          </a:p>
          <a:p>
            <a:r>
              <a:rPr lang="hr-HR" dirty="0" smtClean="0"/>
              <a:t>-ako osiguranik doživi istek police osiguranja, isplate nema.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OSIGURANJE ZA SLUČAJ SMRTI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32114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osiguravajuća zaštita pruža se samo za slučaj doživljenja,tj. osigurana svota isplaćuje se samo ako osiguranik doživi određeni rok koji je utvrđen ugovorom o osiguranju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OSIGURANJE ZA SLUČAJ DOŽIVLJENJA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99192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41</TotalTime>
  <Words>416</Words>
  <Application>Microsoft Office PowerPoint</Application>
  <PresentationFormat>On-screen Show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Paper</vt:lpstr>
      <vt:lpstr>ŽIVOTNO OSIGURANJE 1. sat</vt:lpstr>
      <vt:lpstr>ŽIVOTNO OSIGURANJE</vt:lpstr>
      <vt:lpstr>PowerPoint Presentation</vt:lpstr>
      <vt:lpstr>Koristi</vt:lpstr>
      <vt:lpstr>Police imaju sljedeća pokrića od rizika:</vt:lpstr>
      <vt:lpstr>Vrste životnog osiguranja</vt:lpstr>
      <vt:lpstr>Prema osiguranim riziku:</vt:lpstr>
      <vt:lpstr>OSIGURANJE ZA SLUČAJ SMRTI</vt:lpstr>
      <vt:lpstr>OSIGURANJE ZA SLUČAJ DOŽIVLJENJA</vt:lpstr>
      <vt:lpstr>OSIGURANJE ZA SLUČAJ SMRTI I DOŽIVLJENJA – MJEŠOVITO OSIGURANJE</vt:lpstr>
      <vt:lpstr>Po načinu zaključenja:</vt:lpstr>
      <vt:lpstr>Po načinu određivanja vrijednosti premije i osigurane svote:</vt:lpstr>
      <vt:lpstr>SUBJEKTI</vt:lpstr>
      <vt:lpstr>PREMIJA se može plaćati:</vt:lpstr>
      <vt:lpstr>INDEKSACIJA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ŽIVOTNO OSIGURANJE</dc:title>
  <dc:creator>Ana</dc:creator>
  <cp:lastModifiedBy>Aračić</cp:lastModifiedBy>
  <cp:revision>6</cp:revision>
  <dcterms:created xsi:type="dcterms:W3CDTF">2006-08-16T00:00:00Z</dcterms:created>
  <dcterms:modified xsi:type="dcterms:W3CDTF">2020-04-02T11:18:26Z</dcterms:modified>
</cp:coreProperties>
</file>