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TREĆA EKONOMSKA ŠKOLA</a:t>
            </a:r>
          </a:p>
          <a:p>
            <a:r>
              <a:rPr lang="hr-HR" dirty="0" smtClean="0"/>
              <a:t>4. RAZRED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	</a:t>
            </a:r>
            <a:r>
              <a:rPr lang="hr-HR" dirty="0" smtClean="0"/>
              <a:t>ŽIVOTNO OSIGURANJE 2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339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isplata za doživljenje</a:t>
            </a:r>
          </a:p>
          <a:p>
            <a:r>
              <a:rPr lang="hr-HR" dirty="0" smtClean="0"/>
              <a:t>isplata za smrt od bolesti</a:t>
            </a:r>
          </a:p>
          <a:p>
            <a:r>
              <a:rPr lang="hr-HR" dirty="0" smtClean="0"/>
              <a:t>isplata za smrt od nesretnog slučaja</a:t>
            </a:r>
          </a:p>
          <a:p>
            <a:r>
              <a:rPr lang="hr-HR" dirty="0" smtClean="0"/>
              <a:t>isplata za nesretni slučaj koji ima za posljedicu trajni invalidite</a:t>
            </a:r>
          </a:p>
          <a:p>
            <a:r>
              <a:rPr lang="hr-HR" dirty="0" smtClean="0"/>
              <a:t>isplata za rođenje djeteta</a:t>
            </a:r>
          </a:p>
          <a:p>
            <a:r>
              <a:rPr lang="hr-HR" dirty="0" smtClean="0"/>
              <a:t>ostalo za što se osiguravatelj obvezao ugovorom o osiguranju i svim pripadajućim uvjetima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OBVEZE OSIGURAVATELJA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620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dirty="0" smtClean="0"/>
              <a:t>prijava </a:t>
            </a:r>
            <a:r>
              <a:rPr lang="hr-HR" dirty="0" smtClean="0"/>
              <a:t>promjene adrese</a:t>
            </a:r>
          </a:p>
          <a:p>
            <a:r>
              <a:rPr lang="hr-HR" dirty="0" smtClean="0"/>
              <a:t>prijava osiguranog slučaja</a:t>
            </a:r>
          </a:p>
          <a:p>
            <a:r>
              <a:rPr lang="hr-HR" dirty="0" smtClean="0"/>
              <a:t>redovito plaćanje premije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OBVEZA OSIGURANIKA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862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Dodatno </a:t>
            </a:r>
            <a:r>
              <a:rPr lang="hr-HR" dirty="0" smtClean="0"/>
              <a:t>osiguranje od posljedica nesretnog slučaja</a:t>
            </a:r>
          </a:p>
          <a:p>
            <a:r>
              <a:rPr lang="hr-HR" dirty="0" smtClean="0"/>
              <a:t>Dodatno osiguranje od slučaja nastanka teških bolesti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DODATNA OSIGURANJA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91004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osiguranje koje osiguraniku omogućava periodičnu isplatu ugovorenog </a:t>
            </a:r>
            <a:r>
              <a:rPr lang="hr-HR" dirty="0" smtClean="0"/>
              <a:t>iznosa</a:t>
            </a:r>
          </a:p>
          <a:p>
            <a:endParaRPr lang="hr-HR" dirty="0" smtClean="0"/>
          </a:p>
          <a:p>
            <a:r>
              <a:rPr lang="hr-HR" dirty="0" smtClean="0"/>
              <a:t>Rente dijelimo s obzirom na:</a:t>
            </a:r>
          </a:p>
          <a:p>
            <a:pPr marL="0" indent="0">
              <a:buNone/>
            </a:pPr>
            <a:r>
              <a:rPr lang="hr-HR" dirty="0" smtClean="0"/>
              <a:t>POČETAK ISPLATE: </a:t>
            </a:r>
          </a:p>
          <a:p>
            <a:pPr lvl="1"/>
            <a:r>
              <a:rPr lang="hr-HR" dirty="0" smtClean="0"/>
              <a:t>odgođene</a:t>
            </a:r>
          </a:p>
          <a:p>
            <a:pPr lvl="1"/>
            <a:r>
              <a:rPr lang="hr-HR" dirty="0" smtClean="0"/>
              <a:t>neodgođene</a:t>
            </a:r>
          </a:p>
          <a:p>
            <a:pPr marL="365760" lvl="1" indent="0">
              <a:buNone/>
            </a:pPr>
            <a:endParaRPr lang="hr-HR" dirty="0" smtClean="0"/>
          </a:p>
          <a:p>
            <a:pPr marL="365760" lvl="1" indent="0">
              <a:buNone/>
            </a:pPr>
            <a:endParaRPr lang="hr-HR" dirty="0"/>
          </a:p>
          <a:p>
            <a:pPr marL="365760" lvl="1" indent="0">
              <a:buNone/>
            </a:pPr>
            <a:r>
              <a:rPr lang="hr-HR" dirty="0" smtClean="0"/>
              <a:t>TRAJANJE </a:t>
            </a:r>
            <a:r>
              <a:rPr lang="hr-HR" dirty="0" smtClean="0"/>
              <a:t>ISPLATE:</a:t>
            </a:r>
          </a:p>
          <a:p>
            <a:pPr lvl="1"/>
            <a:r>
              <a:rPr lang="hr-HR" dirty="0" smtClean="0"/>
              <a:t>privremene</a:t>
            </a:r>
          </a:p>
          <a:p>
            <a:pPr lvl="1"/>
            <a:r>
              <a:rPr lang="hr-HR" dirty="0" smtClean="0"/>
              <a:t>doživotne</a:t>
            </a:r>
            <a:endParaRPr lang="hr-HR" dirty="0"/>
          </a:p>
          <a:p>
            <a:pPr lvl="1"/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RENTNO OSIGURANJE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8992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vrsta </a:t>
            </a:r>
            <a:r>
              <a:rPr lang="hr-HR" dirty="0" smtClean="0"/>
              <a:t>osiguranja kojom se mogu osigurati dvije osobe</a:t>
            </a:r>
          </a:p>
          <a:p>
            <a:r>
              <a:rPr lang="hr-HR" dirty="0" smtClean="0"/>
              <a:t>te osobe mogu, ali i ne moraju biti u srodstvu</a:t>
            </a:r>
          </a:p>
          <a:p>
            <a:endParaRPr lang="hr-HR" dirty="0"/>
          </a:p>
          <a:p>
            <a:r>
              <a:rPr lang="hr-HR" dirty="0" smtClean="0"/>
              <a:t>OSIGURANICI ZAJEDNIČKI ODABIRU:</a:t>
            </a:r>
          </a:p>
          <a:p>
            <a:r>
              <a:rPr lang="hr-HR" dirty="0" smtClean="0"/>
              <a:t>korisnika u slučaju smrti jednog od osiguranika</a:t>
            </a:r>
          </a:p>
          <a:p>
            <a:r>
              <a:rPr lang="hr-HR" dirty="0" smtClean="0"/>
              <a:t>korisnika za dožvljenje oba osiguranika</a:t>
            </a:r>
          </a:p>
          <a:p>
            <a:r>
              <a:rPr lang="hr-HR" dirty="0" smtClean="0"/>
              <a:t>korisnika za slučaj istovremene smrti oba osiguranika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UZAJAMNO MJEŠOVITO OSIGURANJE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936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u </a:t>
            </a:r>
            <a:r>
              <a:rPr lang="hr-HR" dirty="0" smtClean="0"/>
              <a:t>slučaju smrti jednog od osiguranika za vrijeme trajanja ugovora o </a:t>
            </a:r>
            <a:r>
              <a:rPr lang="hr-HR" dirty="0" smtClean="0"/>
              <a:t>osiguranju</a:t>
            </a:r>
          </a:p>
          <a:p>
            <a:pPr marL="45720" indent="0">
              <a:buNone/>
            </a:pPr>
            <a:endParaRPr lang="hr-HR" dirty="0" smtClean="0"/>
          </a:p>
          <a:p>
            <a:r>
              <a:rPr lang="hr-HR" dirty="0" smtClean="0"/>
              <a:t>u slučaju smrti oba osiguranika istovremeno za vrijeme trajanja ugovora o </a:t>
            </a:r>
            <a:r>
              <a:rPr lang="hr-HR" dirty="0" smtClean="0"/>
              <a:t>osiguranju</a:t>
            </a:r>
          </a:p>
          <a:p>
            <a:pPr marL="45720" indent="0">
              <a:buNone/>
            </a:pPr>
            <a:endParaRPr lang="hr-HR" dirty="0" smtClean="0"/>
          </a:p>
          <a:p>
            <a:r>
              <a:rPr lang="hr-HR" dirty="0" smtClean="0"/>
              <a:t>kad oba osiguranika dožive istek ugovorenog trajanja osiguranja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UGOVORENA SVOTA OSIGURANJA ŽIVOTA ISPLAĆUJE SE: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248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ugovor </a:t>
            </a:r>
            <a:r>
              <a:rPr lang="hr-HR" dirty="0" smtClean="0"/>
              <a:t>o osiguranju dvostrani je pravni posao kojim se ugovaratelj osiguranja obvezuje platiti premiju  osiguranja, </a:t>
            </a:r>
            <a:r>
              <a:rPr lang="hr-HR" dirty="0" smtClean="0"/>
              <a:t>a </a:t>
            </a:r>
            <a:r>
              <a:rPr lang="hr-HR" dirty="0" smtClean="0"/>
              <a:t>osiguravatelj isplatiti osiguranu svotu u slučaju nastanka osiguranog slučaja osiguraniku ili korisniku osiguranja.</a:t>
            </a:r>
          </a:p>
          <a:p>
            <a:endParaRPr lang="hr-HR" dirty="0"/>
          </a:p>
          <a:p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UGOVARANJE OSIGURANJA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986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hr-HR" dirty="0" smtClean="0"/>
              <a:t>Original police osiguranja života</a:t>
            </a:r>
          </a:p>
          <a:p>
            <a:r>
              <a:rPr lang="hr-HR" dirty="0" smtClean="0"/>
              <a:t>popunjen obrazac kojim se prijavljuje smrtni slučaj</a:t>
            </a:r>
          </a:p>
          <a:p>
            <a:r>
              <a:rPr lang="hr-HR" dirty="0" smtClean="0"/>
              <a:t>smrtni list</a:t>
            </a:r>
          </a:p>
          <a:p>
            <a:r>
              <a:rPr lang="hr-HR" dirty="0" smtClean="0"/>
              <a:t>potvrda iz Porezne uprave o korištenju porezne olakšice</a:t>
            </a:r>
          </a:p>
          <a:p>
            <a:r>
              <a:rPr lang="hr-HR" smtClean="0"/>
              <a:t>ostala dokumentacija na zahtjev osiguravatelja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POTREBNA DOKUMENTACIJA U SLUČAJU NASTUPA OSIGURANOG SLUČAJA SMRTI: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56668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14</TotalTime>
  <Words>253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 ŽIVOTNO OSIGURANJE 2</vt:lpstr>
      <vt:lpstr>OBVEZE OSIGURAVATELJA</vt:lpstr>
      <vt:lpstr>OBVEZA OSIGURANIKA</vt:lpstr>
      <vt:lpstr>DODATNA OSIGURANJA</vt:lpstr>
      <vt:lpstr>RENTNO OSIGURANJE</vt:lpstr>
      <vt:lpstr>UZAJAMNO MJEŠOVITO OSIGURANJE</vt:lpstr>
      <vt:lpstr>UGOVORENA SVOTA OSIGURANJA ŽIVOTA ISPLAĆUJE SE:</vt:lpstr>
      <vt:lpstr>UGOVARANJE OSIGURANJA</vt:lpstr>
      <vt:lpstr>POTREBNA DOKUMENTACIJA U SLUČAJU NASTUPA OSIGURANOG SLUČAJA SMRTI: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ŽIVOTNO OSIGURANJE 2</dc:title>
  <dc:creator>Ana</dc:creator>
  <cp:lastModifiedBy>Aračić</cp:lastModifiedBy>
  <cp:revision>4</cp:revision>
  <dcterms:created xsi:type="dcterms:W3CDTF">2006-08-16T00:00:00Z</dcterms:created>
  <dcterms:modified xsi:type="dcterms:W3CDTF">2020-04-03T10:34:37Z</dcterms:modified>
</cp:coreProperties>
</file>