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6" r:id="rId4"/>
  </p:sldMasterIdLst>
  <p:notesMasterIdLst>
    <p:notesMasterId r:id="rId18"/>
  </p:notesMasterIdLst>
  <p:sldIdLst>
    <p:sldId id="262" r:id="rId5"/>
    <p:sldId id="259" r:id="rId6"/>
    <p:sldId id="272" r:id="rId7"/>
    <p:sldId id="260" r:id="rId8"/>
    <p:sldId id="258" r:id="rId9"/>
    <p:sldId id="263" r:id="rId10"/>
    <p:sldId id="268" r:id="rId11"/>
    <p:sldId id="270" r:id="rId12"/>
    <p:sldId id="273" r:id="rId13"/>
    <p:sldId id="274" r:id="rId14"/>
    <p:sldId id="267" r:id="rId15"/>
    <p:sldId id="269" r:id="rId16"/>
    <p:sldId id="27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avica Falamić" initials="SF" lastIdx="1" clrIdx="0">
    <p:extLst>
      <p:ext uri="{19B8F6BF-5375-455C-9EA6-DF929625EA0E}">
        <p15:presenceInfo xmlns:p15="http://schemas.microsoft.com/office/powerpoint/2012/main" userId="Slavica Falam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65AD3D"/>
    <a:srgbClr val="3FBC2E"/>
    <a:srgbClr val="34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51" autoAdjust="0"/>
    <p:restoredTop sz="63043" autoAdjust="0"/>
  </p:normalViewPr>
  <p:slideViewPr>
    <p:cSldViewPr snapToGrid="0">
      <p:cViewPr varScale="1">
        <p:scale>
          <a:sx n="83" d="100"/>
          <a:sy n="83" d="100"/>
        </p:scale>
        <p:origin x="7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16BFF-CD66-4C0E-A6BF-E1DA22937DA9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A9F3B-D433-4858-B7EB-FBBA320CEF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907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A9F3B-D433-4858-B7EB-FBBA320CEFC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7515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A9F3B-D433-4858-B7EB-FBBA320CEFC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519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895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206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5692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14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122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691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499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07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489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8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030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603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58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373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56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099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02584-5DB4-463B-9111-43DF68C49B8E}" type="datetimeFigureOut">
              <a:rPr lang="hr-HR" smtClean="0"/>
              <a:t>23.1.2026.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163D6-B5B0-46CB-AFD5-DB5E4FB2A9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249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CE74D3-9E86-F741-801B-8E753FD8B727}"/>
              </a:ext>
            </a:extLst>
          </p:cNvPr>
          <p:cNvSpPr/>
          <p:nvPr userDrawn="1"/>
        </p:nvSpPr>
        <p:spPr>
          <a:xfrm>
            <a:off x="11071697" y="369230"/>
            <a:ext cx="350966" cy="350875"/>
          </a:xfrm>
          <a:prstGeom prst="ellipse">
            <a:avLst/>
          </a:prstGeom>
          <a:solidFill>
            <a:srgbClr val="FF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1033495" y="347859"/>
            <a:ext cx="442260" cy="389513"/>
          </a:xfrm>
          <a:prstGeom prst="ellipse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 defTabSz="914217"/>
            <a:fld id="{C2130A1F-96FE-9345-9E91-FD9BE4197128}" type="slidenum">
              <a:rPr lang="en-US" sz="1200" smtClean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pPr algn="ctr" defTabSz="914217"/>
              <a:t>‹#›</a:t>
            </a:fld>
            <a:endParaRPr lang="en-US" sz="1400" dirty="0">
              <a:solidFill>
                <a:srgbClr val="FFFFFF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463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0">
          <p15:clr>
            <a:srgbClr val="A4A3A4"/>
          </p15:clr>
        </p15:guide>
        <p15:guide id="2" pos="14398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CE74D3-9E86-F741-801B-8E753FD8B727}"/>
              </a:ext>
            </a:extLst>
          </p:cNvPr>
          <p:cNvSpPr/>
          <p:nvPr userDrawn="1"/>
        </p:nvSpPr>
        <p:spPr>
          <a:xfrm>
            <a:off x="11071697" y="369230"/>
            <a:ext cx="350966" cy="350875"/>
          </a:xfrm>
          <a:prstGeom prst="ellipse">
            <a:avLst/>
          </a:prstGeom>
          <a:solidFill>
            <a:srgbClr val="FF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1033495" y="347859"/>
            <a:ext cx="442260" cy="389513"/>
          </a:xfrm>
          <a:prstGeom prst="ellipse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 defTabSz="914217"/>
            <a:fld id="{C2130A1F-96FE-9345-9E91-FD9BE4197128}" type="slidenum">
              <a:rPr lang="en-US" sz="1200" smtClean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pPr algn="ctr" defTabSz="914217"/>
              <a:t>‹#›</a:t>
            </a:fld>
            <a:endParaRPr lang="en-US" sz="1400" dirty="0">
              <a:solidFill>
                <a:srgbClr val="FFFFFF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024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0">
          <p15:clr>
            <a:srgbClr val="A4A3A4"/>
          </p15:clr>
        </p15:guide>
        <p15:guide id="2" pos="14398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CE74D3-9E86-F741-801B-8E753FD8B727}"/>
              </a:ext>
            </a:extLst>
          </p:cNvPr>
          <p:cNvSpPr/>
          <p:nvPr userDrawn="1"/>
        </p:nvSpPr>
        <p:spPr>
          <a:xfrm>
            <a:off x="11071697" y="369230"/>
            <a:ext cx="350966" cy="350875"/>
          </a:xfrm>
          <a:prstGeom prst="ellipse">
            <a:avLst/>
          </a:prstGeom>
          <a:solidFill>
            <a:srgbClr val="FF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1033495" y="347859"/>
            <a:ext cx="442260" cy="389513"/>
          </a:xfrm>
          <a:prstGeom prst="ellipse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 defTabSz="914217"/>
            <a:fld id="{C2130A1F-96FE-9345-9E91-FD9BE4197128}" type="slidenum">
              <a:rPr lang="en-US" sz="1200" smtClean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pPr algn="ctr" defTabSz="914217"/>
              <a:t>‹#›</a:t>
            </a:fld>
            <a:endParaRPr lang="en-US" sz="1400" dirty="0">
              <a:solidFill>
                <a:srgbClr val="FFFFFF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774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0">
          <p15:clr>
            <a:srgbClr val="A4A3A4"/>
          </p15:clr>
        </p15:guide>
        <p15:guide id="2" pos="1439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1.png"/><Relationship Id="rId2" Type="http://schemas.microsoft.com/office/2007/relationships/media" Target="../media/media1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736E9F-099F-6E49-8413-5352C763CACD}"/>
              </a:ext>
            </a:extLst>
          </p:cNvPr>
          <p:cNvSpPr txBox="1"/>
          <p:nvPr/>
        </p:nvSpPr>
        <p:spPr>
          <a:xfrm>
            <a:off x="4272436" y="306186"/>
            <a:ext cx="3647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hr-HR" sz="4000" b="1" dirty="0" smtClean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DRŽAVNA MATURA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7E14DBE-D50F-7242-9EDC-245B72AE2B67}"/>
              </a:ext>
            </a:extLst>
          </p:cNvPr>
          <p:cNvGrpSpPr/>
          <p:nvPr/>
        </p:nvGrpSpPr>
        <p:grpSpPr>
          <a:xfrm>
            <a:off x="3740521" y="1689931"/>
            <a:ext cx="4789824" cy="4782774"/>
            <a:chOff x="8283712" y="4637314"/>
            <a:chExt cx="8075531" cy="8063645"/>
          </a:xfrm>
        </p:grpSpPr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CD3F2E9-1EA2-4E4A-B43E-89134BF6569A}"/>
                </a:ext>
              </a:extLst>
            </p:cNvPr>
            <p:cNvSpPr/>
            <p:nvPr/>
          </p:nvSpPr>
          <p:spPr>
            <a:xfrm>
              <a:off x="8939701" y="4637314"/>
              <a:ext cx="6540501" cy="286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3" y="0"/>
                  </a:moveTo>
                  <a:lnTo>
                    <a:pt x="0" y="8274"/>
                  </a:lnTo>
                  <a:lnTo>
                    <a:pt x="10870" y="19333"/>
                  </a:lnTo>
                  <a:lnTo>
                    <a:pt x="21600" y="8480"/>
                  </a:lnTo>
                  <a:lnTo>
                    <a:pt x="10663" y="0"/>
                  </a:lnTo>
                  <a:close/>
                  <a:moveTo>
                    <a:pt x="1270" y="10412"/>
                  </a:moveTo>
                  <a:lnTo>
                    <a:pt x="1270" y="18532"/>
                  </a:lnTo>
                  <a:cubicBezTo>
                    <a:pt x="1039" y="18787"/>
                    <a:pt x="881" y="19312"/>
                    <a:pt x="876" y="19931"/>
                  </a:cubicBezTo>
                  <a:cubicBezTo>
                    <a:pt x="870" y="20849"/>
                    <a:pt x="1195" y="21600"/>
                    <a:pt x="1596" y="21600"/>
                  </a:cubicBezTo>
                  <a:cubicBezTo>
                    <a:pt x="1997" y="21600"/>
                    <a:pt x="2322" y="20849"/>
                    <a:pt x="2315" y="19931"/>
                  </a:cubicBezTo>
                  <a:cubicBezTo>
                    <a:pt x="2311" y="19312"/>
                    <a:pt x="2153" y="18787"/>
                    <a:pt x="1922" y="18532"/>
                  </a:cubicBezTo>
                  <a:lnTo>
                    <a:pt x="1922" y="11169"/>
                  </a:lnTo>
                  <a:lnTo>
                    <a:pt x="1270" y="1041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defTabSz="914217"/>
              <a:endParaRPr sz="2532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ACDB2F3A-D7B0-654E-A935-488E6E118904}"/>
                </a:ext>
              </a:extLst>
            </p:cNvPr>
            <p:cNvSpPr/>
            <p:nvPr/>
          </p:nvSpPr>
          <p:spPr>
            <a:xfrm>
              <a:off x="10685930" y="6621332"/>
              <a:ext cx="3162829" cy="2794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extrusionOk="0">
                  <a:moveTo>
                    <a:pt x="20574" y="0"/>
                  </a:moveTo>
                  <a:lnTo>
                    <a:pt x="10317" y="5416"/>
                  </a:lnTo>
                  <a:lnTo>
                    <a:pt x="205" y="78"/>
                  </a:lnTo>
                  <a:cubicBezTo>
                    <a:pt x="10" y="1519"/>
                    <a:pt x="-57" y="3134"/>
                    <a:pt x="52" y="4985"/>
                  </a:cubicBezTo>
                  <a:cubicBezTo>
                    <a:pt x="100" y="5790"/>
                    <a:pt x="527" y="7139"/>
                    <a:pt x="640" y="7967"/>
                  </a:cubicBezTo>
                  <a:cubicBezTo>
                    <a:pt x="702" y="8419"/>
                    <a:pt x="763" y="8421"/>
                    <a:pt x="809" y="8746"/>
                  </a:cubicBezTo>
                  <a:cubicBezTo>
                    <a:pt x="756" y="8722"/>
                    <a:pt x="435" y="8560"/>
                    <a:pt x="314" y="9015"/>
                  </a:cubicBezTo>
                  <a:cubicBezTo>
                    <a:pt x="123" y="9738"/>
                    <a:pt x="467" y="11580"/>
                    <a:pt x="864" y="13275"/>
                  </a:cubicBezTo>
                  <a:lnTo>
                    <a:pt x="17495" y="21600"/>
                  </a:lnTo>
                  <a:cubicBezTo>
                    <a:pt x="17697" y="20100"/>
                    <a:pt x="18470" y="19581"/>
                    <a:pt x="18760" y="17325"/>
                  </a:cubicBezTo>
                  <a:cubicBezTo>
                    <a:pt x="18837" y="16720"/>
                    <a:pt x="19640" y="16697"/>
                    <a:pt x="20236" y="14397"/>
                  </a:cubicBezTo>
                  <a:cubicBezTo>
                    <a:pt x="20837" y="12079"/>
                    <a:pt x="21543" y="8762"/>
                    <a:pt x="20786" y="8702"/>
                  </a:cubicBezTo>
                  <a:cubicBezTo>
                    <a:pt x="20693" y="8694"/>
                    <a:pt x="20593" y="8725"/>
                    <a:pt x="20490" y="8785"/>
                  </a:cubicBezTo>
                  <a:cubicBezTo>
                    <a:pt x="20386" y="8845"/>
                    <a:pt x="20278" y="8934"/>
                    <a:pt x="20168" y="9044"/>
                  </a:cubicBezTo>
                  <a:cubicBezTo>
                    <a:pt x="20300" y="8219"/>
                    <a:pt x="20578" y="6360"/>
                    <a:pt x="20646" y="4985"/>
                  </a:cubicBezTo>
                  <a:cubicBezTo>
                    <a:pt x="20744" y="3018"/>
                    <a:pt x="20723" y="1394"/>
                    <a:pt x="205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217"/>
              <a:endParaRPr sz="2532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612356EE-D037-1846-8045-84AE31CBC7A2}"/>
                </a:ext>
              </a:extLst>
            </p:cNvPr>
            <p:cNvSpPr/>
            <p:nvPr/>
          </p:nvSpPr>
          <p:spPr>
            <a:xfrm>
              <a:off x="8414858" y="8454216"/>
              <a:ext cx="3955306" cy="349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6" y="0"/>
                  </a:moveTo>
                  <a:cubicBezTo>
                    <a:pt x="13301" y="60"/>
                    <a:pt x="13316" y="127"/>
                    <a:pt x="13331" y="184"/>
                  </a:cubicBezTo>
                  <a:cubicBezTo>
                    <a:pt x="13814" y="2042"/>
                    <a:pt x="14443" y="2056"/>
                    <a:pt x="14538" y="2528"/>
                  </a:cubicBezTo>
                  <a:cubicBezTo>
                    <a:pt x="14821" y="3926"/>
                    <a:pt x="15386" y="5404"/>
                    <a:pt x="15632" y="5598"/>
                  </a:cubicBezTo>
                  <a:cubicBezTo>
                    <a:pt x="15632" y="5598"/>
                    <a:pt x="15526" y="7879"/>
                    <a:pt x="15044" y="9428"/>
                  </a:cubicBezTo>
                  <a:cubicBezTo>
                    <a:pt x="14834" y="10101"/>
                    <a:pt x="14638" y="9225"/>
                    <a:pt x="14161" y="10063"/>
                  </a:cubicBezTo>
                  <a:cubicBezTo>
                    <a:pt x="13393" y="11412"/>
                    <a:pt x="7591" y="14327"/>
                    <a:pt x="3460" y="16120"/>
                  </a:cubicBezTo>
                  <a:cubicBezTo>
                    <a:pt x="1769" y="16853"/>
                    <a:pt x="677" y="18369"/>
                    <a:pt x="460" y="19279"/>
                  </a:cubicBezTo>
                  <a:cubicBezTo>
                    <a:pt x="309" y="19915"/>
                    <a:pt x="152" y="20741"/>
                    <a:pt x="0" y="21600"/>
                  </a:cubicBezTo>
                  <a:lnTo>
                    <a:pt x="15953" y="18240"/>
                  </a:lnTo>
                  <a:lnTo>
                    <a:pt x="21600" y="4073"/>
                  </a:lnTo>
                  <a:lnTo>
                    <a:pt x="1328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217"/>
              <a:endParaRPr sz="2532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15099DA1-03D8-F14C-933F-C0E6F4ACE6ED}"/>
                </a:ext>
              </a:extLst>
            </p:cNvPr>
            <p:cNvSpPr/>
            <p:nvPr/>
          </p:nvSpPr>
          <p:spPr>
            <a:xfrm>
              <a:off x="11468608" y="9156199"/>
              <a:ext cx="3335051" cy="2221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00" y="0"/>
                  </a:moveTo>
                  <a:lnTo>
                    <a:pt x="0" y="21600"/>
                  </a:lnTo>
                  <a:lnTo>
                    <a:pt x="21600" y="15570"/>
                  </a:lnTo>
                  <a:cubicBezTo>
                    <a:pt x="20263" y="14776"/>
                    <a:pt x="18896" y="13971"/>
                    <a:pt x="16861" y="12712"/>
                  </a:cubicBezTo>
                  <a:cubicBezTo>
                    <a:pt x="14105" y="11008"/>
                    <a:pt x="13487" y="8540"/>
                    <a:pt x="13693" y="9048"/>
                  </a:cubicBezTo>
                  <a:cubicBezTo>
                    <a:pt x="13277" y="8024"/>
                    <a:pt x="12988" y="9004"/>
                    <a:pt x="12720" y="8087"/>
                  </a:cubicBezTo>
                  <a:cubicBezTo>
                    <a:pt x="12283" y="6588"/>
                    <a:pt x="12099" y="4788"/>
                    <a:pt x="11998" y="3572"/>
                  </a:cubicBezTo>
                  <a:lnTo>
                    <a:pt x="65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217"/>
              <a:endParaRPr sz="2532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506B0705-6CF6-7345-9019-019C93E378A4}"/>
                </a:ext>
              </a:extLst>
            </p:cNvPr>
            <p:cNvSpPr/>
            <p:nvPr/>
          </p:nvSpPr>
          <p:spPr>
            <a:xfrm>
              <a:off x="8283712" y="11192453"/>
              <a:ext cx="4728878" cy="1508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06" y="12283"/>
                  </a:lnTo>
                  <a:cubicBezTo>
                    <a:pt x="286" y="15895"/>
                    <a:pt x="92" y="19571"/>
                    <a:pt x="0" y="21600"/>
                  </a:cubicBezTo>
                  <a:lnTo>
                    <a:pt x="1848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217"/>
              <a:endParaRPr sz="2532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98E0873C-9F95-184E-9BB5-B01688667AEA}"/>
                </a:ext>
              </a:extLst>
            </p:cNvPr>
            <p:cNvSpPr/>
            <p:nvPr/>
          </p:nvSpPr>
          <p:spPr>
            <a:xfrm>
              <a:off x="12453158" y="10827525"/>
              <a:ext cx="3906085" cy="187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51" y="0"/>
                  </a:moveTo>
                  <a:lnTo>
                    <a:pt x="3829" y="3923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525" y="18607"/>
                    <a:pt x="21348" y="15689"/>
                    <a:pt x="21080" y="12848"/>
                  </a:cubicBezTo>
                  <a:cubicBezTo>
                    <a:pt x="20809" y="9992"/>
                    <a:pt x="20419" y="6986"/>
                    <a:pt x="19296" y="4991"/>
                  </a:cubicBezTo>
                  <a:cubicBezTo>
                    <a:pt x="18740" y="4005"/>
                    <a:pt x="18001" y="3482"/>
                    <a:pt x="17286" y="2776"/>
                  </a:cubicBezTo>
                  <a:cubicBezTo>
                    <a:pt x="16310" y="1811"/>
                    <a:pt x="15268" y="831"/>
                    <a:pt x="1395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217"/>
              <a:endParaRPr sz="2532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34" name="Circle">
            <a:extLst>
              <a:ext uri="{FF2B5EF4-FFF2-40B4-BE49-F238E27FC236}">
                <a16:creationId xmlns:a16="http://schemas.microsoft.com/office/drawing/2014/main" id="{B7ABAED4-E7F5-734F-920B-25AA1453BA52}"/>
              </a:ext>
            </a:extLst>
          </p:cNvPr>
          <p:cNvSpPr>
            <a:spLocks noChangeAspect="1"/>
          </p:cNvSpPr>
          <p:nvPr/>
        </p:nvSpPr>
        <p:spPr>
          <a:xfrm>
            <a:off x="781817" y="3629790"/>
            <a:ext cx="290616" cy="290616"/>
          </a:xfrm>
          <a:prstGeom prst="diamond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6" name="Circle">
            <a:extLst>
              <a:ext uri="{FF2B5EF4-FFF2-40B4-BE49-F238E27FC236}">
                <a16:creationId xmlns:a16="http://schemas.microsoft.com/office/drawing/2014/main" id="{7CDAC856-53B6-7D4E-8AC5-88F7D9CD8102}"/>
              </a:ext>
            </a:extLst>
          </p:cNvPr>
          <p:cNvSpPr/>
          <p:nvPr/>
        </p:nvSpPr>
        <p:spPr>
          <a:xfrm>
            <a:off x="8801948" y="1888211"/>
            <a:ext cx="290330" cy="290330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CAD3AD58-5D40-194A-95F6-7D4FBCCBE54F}"/>
              </a:ext>
            </a:extLst>
          </p:cNvPr>
          <p:cNvSpPr txBox="1">
            <a:spLocks/>
          </p:cNvSpPr>
          <p:nvPr/>
        </p:nvSpPr>
        <p:spPr>
          <a:xfrm>
            <a:off x="1311564" y="3158836"/>
            <a:ext cx="2457516" cy="119110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hr-HR" sz="2000" b="1" dirty="0" smtClean="0"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 TREĆA</a:t>
            </a:r>
          </a:p>
          <a:p>
            <a:pPr algn="l">
              <a:lnSpc>
                <a:spcPts val="1750"/>
              </a:lnSpc>
            </a:pPr>
            <a:r>
              <a:rPr lang="hr-HR" sz="2000" b="1" dirty="0" smtClean="0"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 EKONOMSKA</a:t>
            </a:r>
          </a:p>
          <a:p>
            <a:pPr algn="l">
              <a:lnSpc>
                <a:spcPts val="1750"/>
              </a:lnSpc>
            </a:pPr>
            <a:r>
              <a:rPr lang="hr-HR" sz="2000" b="1" dirty="0" smtClean="0"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 ŠKOLA</a:t>
            </a:r>
          </a:p>
          <a:p>
            <a:pPr algn="l">
              <a:lnSpc>
                <a:spcPts val="1750"/>
              </a:lnSpc>
            </a:pPr>
            <a:r>
              <a:rPr lang="hr-HR" sz="2000" b="1" dirty="0" smtClean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hr-HR" b="1" dirty="0" smtClean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ZAGREB</a:t>
            </a:r>
            <a:endParaRPr lang="en-US" dirty="0">
              <a:latin typeface="Poppins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713EA2-1177-B842-B1A2-B46CEFF4D682}"/>
              </a:ext>
            </a:extLst>
          </p:cNvPr>
          <p:cNvSpPr txBox="1"/>
          <p:nvPr/>
        </p:nvSpPr>
        <p:spPr>
          <a:xfrm>
            <a:off x="9203203" y="1463989"/>
            <a:ext cx="2961067" cy="11387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24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ISPITNA</a:t>
            </a:r>
          </a:p>
          <a:p>
            <a:pPr defTabSz="914217"/>
            <a:r>
              <a:rPr lang="hr-HR" sz="24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KOORDINATORICA</a:t>
            </a:r>
          </a:p>
          <a:p>
            <a:pPr defTabSz="914217"/>
            <a:r>
              <a:rPr lang="hr-HR" sz="20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Slavica Falamić, prof.</a:t>
            </a:r>
            <a:endParaRPr lang="en-US" sz="2000" b="1" dirty="0">
              <a:solidFill>
                <a:srgbClr val="1C2835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25" y="259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latin typeface="+mn-lt"/>
              </a:rPr>
              <a:t>VAŽNI DATUMI ZA PRISTUPNIKE</a:t>
            </a:r>
            <a:endParaRPr lang="hr-HR" sz="3200" b="1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hr-HR" sz="2400" b="1" dirty="0">
                <a:solidFill>
                  <a:prstClr val="black"/>
                </a:solidFill>
              </a:rPr>
              <a:t>POTVRDA OSOBNIH PODATAKA I OCJENA:  </a:t>
            </a:r>
            <a:r>
              <a:rPr lang="hr-HR" sz="2400" b="1" dirty="0">
                <a:solidFill>
                  <a:srgbClr val="FF0000"/>
                </a:solidFill>
              </a:rPr>
              <a:t>1. 12. </a:t>
            </a:r>
            <a:r>
              <a:rPr lang="hr-HR" sz="2400" b="1" dirty="0" smtClean="0">
                <a:solidFill>
                  <a:srgbClr val="FF0000"/>
                </a:solidFill>
              </a:rPr>
              <a:t>2025. </a:t>
            </a:r>
            <a:r>
              <a:rPr lang="hr-HR" sz="2400" b="1" dirty="0">
                <a:solidFill>
                  <a:srgbClr val="FF0000"/>
                </a:solidFill>
              </a:rPr>
              <a:t>– </a:t>
            </a:r>
            <a:r>
              <a:rPr lang="hr-HR" sz="2400" b="1" dirty="0" smtClean="0">
                <a:solidFill>
                  <a:srgbClr val="FF0000"/>
                </a:solidFill>
              </a:rPr>
              <a:t>29. </a:t>
            </a:r>
            <a:r>
              <a:rPr lang="hr-HR" sz="2400" b="1" dirty="0">
                <a:solidFill>
                  <a:srgbClr val="FF0000"/>
                </a:solidFill>
              </a:rPr>
              <a:t>5</a:t>
            </a:r>
            <a:r>
              <a:rPr lang="hr-HR" sz="2400" b="1" dirty="0" smtClean="0">
                <a:solidFill>
                  <a:srgbClr val="FF0000"/>
                </a:solidFill>
              </a:rPr>
              <a:t>. 2026.</a:t>
            </a:r>
          </a:p>
          <a:p>
            <a:pPr marL="0" lvl="0" indent="0">
              <a:buNone/>
            </a:pPr>
            <a:endParaRPr lang="hr-HR" sz="2400" b="1" dirty="0">
              <a:solidFill>
                <a:srgbClr val="FF0000"/>
              </a:solidFill>
            </a:endParaRPr>
          </a:p>
          <a:p>
            <a:r>
              <a:rPr lang="hr-HR" sz="2400" b="1" dirty="0" smtClean="0"/>
              <a:t>OBJAVA PRIVREMENIH REZULTATA ISPITA:  </a:t>
            </a:r>
            <a:r>
              <a:rPr lang="hr-HR" sz="2400" b="1" dirty="0">
                <a:solidFill>
                  <a:srgbClr val="FF0000"/>
                </a:solidFill>
              </a:rPr>
              <a:t>8</a:t>
            </a:r>
            <a:r>
              <a:rPr lang="hr-HR" sz="2400" b="1" dirty="0" smtClean="0">
                <a:solidFill>
                  <a:srgbClr val="FF0000"/>
                </a:solidFill>
              </a:rPr>
              <a:t>. 7. 2026.</a:t>
            </a:r>
          </a:p>
          <a:p>
            <a:pPr marL="0" indent="0">
              <a:buNone/>
            </a:pPr>
            <a:endParaRPr lang="hr-HR" sz="2400" b="1" dirty="0" smtClean="0"/>
          </a:p>
          <a:p>
            <a:r>
              <a:rPr lang="hr-HR" sz="2400" b="1" dirty="0" smtClean="0"/>
              <a:t>PRIGOVORI NA REZULTATE (VREDNOVANJE) ISPITA:  </a:t>
            </a:r>
            <a:r>
              <a:rPr lang="hr-HR" sz="2400" b="1" dirty="0">
                <a:solidFill>
                  <a:srgbClr val="FF0000"/>
                </a:solidFill>
              </a:rPr>
              <a:t>8</a:t>
            </a:r>
            <a:r>
              <a:rPr lang="hr-HR" sz="2400" b="1" dirty="0" smtClean="0">
                <a:solidFill>
                  <a:srgbClr val="FF0000"/>
                </a:solidFill>
              </a:rPr>
              <a:t>. 7. 2026. – 10. 7. 2026.</a:t>
            </a:r>
          </a:p>
          <a:p>
            <a:pPr marL="0" indent="0">
              <a:buNone/>
            </a:pPr>
            <a:endParaRPr lang="hr-HR" sz="2400" b="1" dirty="0" smtClean="0"/>
          </a:p>
          <a:p>
            <a:r>
              <a:rPr lang="hr-HR" sz="2400" b="1" dirty="0" smtClean="0"/>
              <a:t>KONAČNA OBJAVA REZULTATA ISPITA:  </a:t>
            </a:r>
            <a:r>
              <a:rPr lang="hr-HR" sz="2400" b="1" dirty="0" smtClean="0">
                <a:solidFill>
                  <a:srgbClr val="FF0000"/>
                </a:solidFill>
              </a:rPr>
              <a:t>15. 7. 2026.</a:t>
            </a:r>
          </a:p>
          <a:p>
            <a:pPr marL="0" indent="0">
              <a:buNone/>
            </a:pPr>
            <a:endParaRPr lang="hr-HR" sz="2400" b="1" dirty="0" smtClean="0"/>
          </a:p>
          <a:p>
            <a:r>
              <a:rPr lang="hr-HR" sz="2400" b="1" dirty="0" smtClean="0"/>
              <a:t>PODJELA POTVRDA O POLOŽENIM ISPITIMA DM:  </a:t>
            </a:r>
            <a:r>
              <a:rPr lang="hr-HR" sz="2400" b="1" dirty="0" smtClean="0">
                <a:solidFill>
                  <a:srgbClr val="FF0000"/>
                </a:solidFill>
              </a:rPr>
              <a:t>17. 7. 2026.</a:t>
            </a:r>
            <a:endParaRPr lang="hr-H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8969">
            <a:extLst>
              <a:ext uri="{FF2B5EF4-FFF2-40B4-BE49-F238E27FC236}">
                <a16:creationId xmlns:a16="http://schemas.microsoft.com/office/drawing/2014/main" id="{E208E250-0F51-824C-85A1-94EFD609E543}"/>
              </a:ext>
            </a:extLst>
          </p:cNvPr>
          <p:cNvSpPr/>
          <p:nvPr/>
        </p:nvSpPr>
        <p:spPr>
          <a:xfrm flipH="1" flipV="1">
            <a:off x="9858750" y="-1"/>
            <a:ext cx="0" cy="1770002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0" name="Shape 58981">
            <a:extLst>
              <a:ext uri="{FF2B5EF4-FFF2-40B4-BE49-F238E27FC236}">
                <a16:creationId xmlns:a16="http://schemas.microsoft.com/office/drawing/2014/main" id="{B126BCF2-5F8E-F946-A529-DDDB04075609}"/>
              </a:ext>
            </a:extLst>
          </p:cNvPr>
          <p:cNvSpPr/>
          <p:nvPr/>
        </p:nvSpPr>
        <p:spPr>
          <a:xfrm flipH="1" flipV="1">
            <a:off x="2412037" y="-1"/>
            <a:ext cx="0" cy="1779564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Shape 58993">
            <a:extLst>
              <a:ext uri="{FF2B5EF4-FFF2-40B4-BE49-F238E27FC236}">
                <a16:creationId xmlns:a16="http://schemas.microsoft.com/office/drawing/2014/main" id="{6E42941C-3B1B-8743-B85E-388C026132F5}"/>
              </a:ext>
            </a:extLst>
          </p:cNvPr>
          <p:cNvSpPr/>
          <p:nvPr/>
        </p:nvSpPr>
        <p:spPr>
          <a:xfrm flipH="1" flipV="1">
            <a:off x="6087584" y="39540"/>
            <a:ext cx="0" cy="2674190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 useBgFill="1">
        <p:nvSpPr>
          <p:cNvPr id="35" name="Shape 58960">
            <a:extLst>
              <a:ext uri="{FF2B5EF4-FFF2-40B4-BE49-F238E27FC236}">
                <a16:creationId xmlns:a16="http://schemas.microsoft.com/office/drawing/2014/main" id="{8AB6BE13-7A04-3344-BCC6-715845B80212}"/>
              </a:ext>
            </a:extLst>
          </p:cNvPr>
          <p:cNvSpPr/>
          <p:nvPr/>
        </p:nvSpPr>
        <p:spPr>
          <a:xfrm>
            <a:off x="8438950" y="2575222"/>
            <a:ext cx="2958723" cy="2634087"/>
          </a:xfrm>
          <a:prstGeom prst="ellipse">
            <a:avLst/>
          </a:prstGeom>
          <a:ln w="635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32" name="Shape 58965">
            <a:extLst>
              <a:ext uri="{FF2B5EF4-FFF2-40B4-BE49-F238E27FC236}">
                <a16:creationId xmlns:a16="http://schemas.microsoft.com/office/drawing/2014/main" id="{486CCA41-3F2B-9B43-AC1B-81E87145346B}"/>
              </a:ext>
            </a:extLst>
          </p:cNvPr>
          <p:cNvSpPr/>
          <p:nvPr/>
        </p:nvSpPr>
        <p:spPr>
          <a:xfrm>
            <a:off x="9530787" y="2212998"/>
            <a:ext cx="649127" cy="36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33" name="Shape 58966">
            <a:extLst>
              <a:ext uri="{FF2B5EF4-FFF2-40B4-BE49-F238E27FC236}">
                <a16:creationId xmlns:a16="http://schemas.microsoft.com/office/drawing/2014/main" id="{C6973D0B-9F79-3640-AF9A-5E3AB60488D6}"/>
              </a:ext>
            </a:extLst>
          </p:cNvPr>
          <p:cNvSpPr/>
          <p:nvPr/>
        </p:nvSpPr>
        <p:spPr>
          <a:xfrm>
            <a:off x="9620008" y="1770001"/>
            <a:ext cx="470686" cy="80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34" name="Shape 58967">
            <a:extLst>
              <a:ext uri="{FF2B5EF4-FFF2-40B4-BE49-F238E27FC236}">
                <a16:creationId xmlns:a16="http://schemas.microsoft.com/office/drawing/2014/main" id="{BA27847B-6D8B-BB47-921A-87A61588AF11}"/>
              </a:ext>
            </a:extLst>
          </p:cNvPr>
          <p:cNvSpPr/>
          <p:nvPr/>
        </p:nvSpPr>
        <p:spPr>
          <a:xfrm>
            <a:off x="9478901" y="2575222"/>
            <a:ext cx="752845" cy="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 useBgFill="1">
        <p:nvSpPr>
          <p:cNvPr id="24" name="Shape 58972">
            <a:extLst>
              <a:ext uri="{FF2B5EF4-FFF2-40B4-BE49-F238E27FC236}">
                <a16:creationId xmlns:a16="http://schemas.microsoft.com/office/drawing/2014/main" id="{68ECF79A-DD34-9640-9AFD-2918E9FF58F8}"/>
              </a:ext>
            </a:extLst>
          </p:cNvPr>
          <p:cNvSpPr/>
          <p:nvPr/>
        </p:nvSpPr>
        <p:spPr>
          <a:xfrm>
            <a:off x="1018232" y="2662973"/>
            <a:ext cx="2824096" cy="2463210"/>
          </a:xfrm>
          <a:prstGeom prst="ellipse">
            <a:avLst/>
          </a:prstGeom>
          <a:ln w="635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Shape 58977">
            <a:extLst>
              <a:ext uri="{FF2B5EF4-FFF2-40B4-BE49-F238E27FC236}">
                <a16:creationId xmlns:a16="http://schemas.microsoft.com/office/drawing/2014/main" id="{A0C5DFD8-9A21-3C44-9801-FC7BC230E2A4}"/>
              </a:ext>
            </a:extLst>
          </p:cNvPr>
          <p:cNvSpPr/>
          <p:nvPr/>
        </p:nvSpPr>
        <p:spPr>
          <a:xfrm>
            <a:off x="2092825" y="2212998"/>
            <a:ext cx="649127" cy="36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Shape 58978">
            <a:extLst>
              <a:ext uri="{FF2B5EF4-FFF2-40B4-BE49-F238E27FC236}">
                <a16:creationId xmlns:a16="http://schemas.microsoft.com/office/drawing/2014/main" id="{4F9AE8C1-DD85-534A-ADD6-A274F55DA846}"/>
              </a:ext>
            </a:extLst>
          </p:cNvPr>
          <p:cNvSpPr/>
          <p:nvPr/>
        </p:nvSpPr>
        <p:spPr>
          <a:xfrm>
            <a:off x="2182046" y="1770001"/>
            <a:ext cx="470686" cy="80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3" name="Shape 58979">
            <a:extLst>
              <a:ext uri="{FF2B5EF4-FFF2-40B4-BE49-F238E27FC236}">
                <a16:creationId xmlns:a16="http://schemas.microsoft.com/office/drawing/2014/main" id="{171E7B46-76C0-1746-9DF2-84A58137F587}"/>
              </a:ext>
            </a:extLst>
          </p:cNvPr>
          <p:cNvSpPr/>
          <p:nvPr/>
        </p:nvSpPr>
        <p:spPr>
          <a:xfrm>
            <a:off x="2040939" y="2575222"/>
            <a:ext cx="752845" cy="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 useBgFill="1">
        <p:nvSpPr>
          <p:cNvPr id="13" name="Shape 58984">
            <a:extLst>
              <a:ext uri="{FF2B5EF4-FFF2-40B4-BE49-F238E27FC236}">
                <a16:creationId xmlns:a16="http://schemas.microsoft.com/office/drawing/2014/main" id="{B07D9119-0111-3547-8A9B-1372598DFE6D}"/>
              </a:ext>
            </a:extLst>
          </p:cNvPr>
          <p:cNvSpPr/>
          <p:nvPr/>
        </p:nvSpPr>
        <p:spPr>
          <a:xfrm>
            <a:off x="4664364" y="3606700"/>
            <a:ext cx="2872509" cy="2600136"/>
          </a:xfrm>
          <a:prstGeom prst="ellipse">
            <a:avLst/>
          </a:prstGeom>
          <a:ln w="635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10" name="Shape 58989">
            <a:extLst>
              <a:ext uri="{FF2B5EF4-FFF2-40B4-BE49-F238E27FC236}">
                <a16:creationId xmlns:a16="http://schemas.microsoft.com/office/drawing/2014/main" id="{8782C325-7CCE-7244-A84E-D25F4FE722E5}"/>
              </a:ext>
            </a:extLst>
          </p:cNvPr>
          <p:cNvSpPr/>
          <p:nvPr/>
        </p:nvSpPr>
        <p:spPr>
          <a:xfrm>
            <a:off x="5771465" y="3156727"/>
            <a:ext cx="649127" cy="36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Shape 58990">
            <a:extLst>
              <a:ext uri="{FF2B5EF4-FFF2-40B4-BE49-F238E27FC236}">
                <a16:creationId xmlns:a16="http://schemas.microsoft.com/office/drawing/2014/main" id="{C6B11C8D-C0DD-DE4D-BD26-A55E220A5A37}"/>
              </a:ext>
            </a:extLst>
          </p:cNvPr>
          <p:cNvSpPr/>
          <p:nvPr/>
        </p:nvSpPr>
        <p:spPr>
          <a:xfrm>
            <a:off x="5860686" y="2713730"/>
            <a:ext cx="470686" cy="80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Shape 58991">
            <a:extLst>
              <a:ext uri="{FF2B5EF4-FFF2-40B4-BE49-F238E27FC236}">
                <a16:creationId xmlns:a16="http://schemas.microsoft.com/office/drawing/2014/main" id="{102134CF-682E-5541-B624-B5FE49AA296D}"/>
              </a:ext>
            </a:extLst>
          </p:cNvPr>
          <p:cNvSpPr/>
          <p:nvPr/>
        </p:nvSpPr>
        <p:spPr>
          <a:xfrm>
            <a:off x="5719579" y="3518950"/>
            <a:ext cx="752845" cy="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CCC2C5-C0F3-604C-85C5-68BD0D882E7A}"/>
              </a:ext>
            </a:extLst>
          </p:cNvPr>
          <p:cNvSpPr txBox="1"/>
          <p:nvPr/>
        </p:nvSpPr>
        <p:spPr>
          <a:xfrm>
            <a:off x="1330133" y="306186"/>
            <a:ext cx="9531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hr-HR" sz="3600" b="1" dirty="0" smtClean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NAKON ZAVRŠETKA ROKA PRIJAVE ISPITA</a:t>
            </a:r>
            <a:endParaRPr lang="en-US" sz="3600" b="1" dirty="0">
              <a:solidFill>
                <a:srgbClr val="1C2835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3CCC3D-092F-4B49-813E-7ED6B9C5DA10}"/>
              </a:ext>
            </a:extLst>
          </p:cNvPr>
          <p:cNvSpPr txBox="1"/>
          <p:nvPr/>
        </p:nvSpPr>
        <p:spPr>
          <a:xfrm>
            <a:off x="1420936" y="2885897"/>
            <a:ext cx="1992853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4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NAKNADNA</a:t>
            </a:r>
          </a:p>
          <a:p>
            <a:pPr algn="ctr" defTabSz="914217"/>
            <a:r>
              <a:rPr lang="hr-HR" sz="24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PRIJAVA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B21B0BC-3480-EB41-9477-926A0434347D}"/>
              </a:ext>
            </a:extLst>
          </p:cNvPr>
          <p:cNvSpPr txBox="1">
            <a:spLocks/>
          </p:cNvSpPr>
          <p:nvPr/>
        </p:nvSpPr>
        <p:spPr>
          <a:xfrm>
            <a:off x="1384947" y="3672946"/>
            <a:ext cx="2026456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hr-HR" sz="1600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Samo iz opravdanih razloga</a:t>
            </a:r>
            <a:endParaRPr lang="en-US" sz="1600" dirty="0"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42D488-E62E-A540-BF58-7D06FC7F9FB4}"/>
              </a:ext>
            </a:extLst>
          </p:cNvPr>
          <p:cNvSpPr txBox="1"/>
          <p:nvPr/>
        </p:nvSpPr>
        <p:spPr>
          <a:xfrm>
            <a:off x="9168623" y="3070563"/>
            <a:ext cx="142218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4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ODJAVA</a:t>
            </a:r>
            <a:endParaRPr lang="en-US" sz="2400" b="1" dirty="0">
              <a:solidFill>
                <a:srgbClr val="1C2835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16C0056F-FDC6-D741-BE1D-256C0CE1DFBB}"/>
              </a:ext>
            </a:extLst>
          </p:cNvPr>
          <p:cNvSpPr txBox="1">
            <a:spLocks/>
          </p:cNvSpPr>
          <p:nvPr/>
        </p:nvSpPr>
        <p:spPr>
          <a:xfrm>
            <a:off x="8866485" y="3505199"/>
            <a:ext cx="2026456" cy="96949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hr-HR" sz="1400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Učenik ima pravo odjaviti jedan , nekoliko ili sve ispite Državne mature bez posebnog razloga</a:t>
            </a:r>
            <a:r>
              <a:rPr lang="en-US" sz="1400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US" sz="1400" dirty="0"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2D2588-5313-FC43-A69F-B65861D11088}"/>
              </a:ext>
            </a:extLst>
          </p:cNvPr>
          <p:cNvSpPr txBox="1"/>
          <p:nvPr/>
        </p:nvSpPr>
        <p:spPr>
          <a:xfrm>
            <a:off x="5163697" y="4001489"/>
            <a:ext cx="186461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4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PROMJENA</a:t>
            </a:r>
            <a:endParaRPr lang="en-US" sz="2400" b="1" dirty="0">
              <a:solidFill>
                <a:srgbClr val="1C2835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5B117730-AB60-524F-82A7-D4F2EB75E834}"/>
              </a:ext>
            </a:extLst>
          </p:cNvPr>
          <p:cNvSpPr txBox="1">
            <a:spLocks/>
          </p:cNvSpPr>
          <p:nvPr/>
        </p:nvSpPr>
        <p:spPr>
          <a:xfrm>
            <a:off x="5082772" y="4436125"/>
            <a:ext cx="2026456" cy="147425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hr-HR" sz="1400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Samo iz opravdanih razloga</a:t>
            </a:r>
          </a:p>
          <a:p>
            <a:pPr>
              <a:lnSpc>
                <a:spcPts val="1750"/>
              </a:lnSpc>
            </a:pPr>
            <a:r>
              <a:rPr lang="hr-HR" sz="1400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Uključuje promjenu razine ispita obveznog dijela ili zamjenu jednog ispita izbornog dijela za drugi</a:t>
            </a:r>
            <a:endParaRPr lang="en-US" sz="1400" dirty="0"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809" y="1169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b="1" dirty="0" smtClean="0">
                <a:latin typeface="+mn-lt"/>
              </a:rPr>
              <a:t>KALENDAR I VREMENIK PROVEDBE ISPITA</a:t>
            </a:r>
            <a:br>
              <a:rPr lang="hr-HR" sz="2400" b="1" dirty="0" smtClean="0">
                <a:latin typeface="+mn-lt"/>
              </a:rPr>
            </a:br>
            <a:r>
              <a:rPr lang="hr-HR" sz="2400" b="1" dirty="0" smtClean="0">
                <a:latin typeface="+mn-lt"/>
              </a:rPr>
              <a:t>PRVI (LJETNI) ROK 2025./2026.</a:t>
            </a:r>
            <a:br>
              <a:rPr lang="hr-HR" sz="2400" b="1" dirty="0" smtClean="0">
                <a:latin typeface="+mn-lt"/>
              </a:rPr>
            </a:br>
            <a:endParaRPr lang="hr-HR" sz="2400" b="1" dirty="0">
              <a:latin typeface="+mn-lt"/>
            </a:endParaRPr>
          </a:p>
        </p:txBody>
      </p:sp>
      <p:pic>
        <p:nvPicPr>
          <p:cNvPr id="4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18306"/>
            <a:ext cx="609600" cy="609600"/>
          </a:xfrm>
          <a:prstGeom prst="rect">
            <a:avLst/>
          </a:prstGeo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03860" y="1825625"/>
            <a:ext cx="5418027" cy="4351338"/>
          </a:xfrm>
          <a:prstGeom prst="rect">
            <a:avLst/>
          </a:prstGeom>
        </p:spPr>
      </p:pic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897880" y="1825625"/>
            <a:ext cx="56464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019176"/>
              </p:ext>
            </p:extLst>
          </p:nvPr>
        </p:nvGraphicFramePr>
        <p:xfrm>
          <a:off x="674688" y="296863"/>
          <a:ext cx="9850437" cy="674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Dokument" r:id="rId5" imgW="5702367" imgH="3903166" progId="Word.Document.12">
                  <p:embed/>
                </p:oleObj>
              </mc:Choice>
              <mc:Fallback>
                <p:oleObj name="Dokument" r:id="rId5" imgW="5702367" imgH="39031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4688" y="296863"/>
                        <a:ext cx="9850437" cy="674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063" y="721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latin typeface="Poppins"/>
              </a:rPr>
              <a:t>DRŽAVNA MATURA</a:t>
            </a:r>
            <a:endParaRPr lang="hr-HR" sz="3600" b="1" dirty="0">
              <a:latin typeface="Poppins"/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181600" cy="4486275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1" y="1690689"/>
            <a:ext cx="4870269" cy="4486274"/>
          </a:xfrm>
          <a:prstGeom prst="rect">
            <a:avLst/>
          </a:prstGeom>
        </p:spPr>
      </p:pic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418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latin typeface="Poppins"/>
              </a:rPr>
              <a:t>IZDVOJENI DOKUMENTI</a:t>
            </a:r>
            <a:endParaRPr lang="hr-HR" sz="3600" b="1" dirty="0">
              <a:latin typeface="Poppins"/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Pravilnik o polaganju Državne mature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 smtClean="0"/>
              <a:t>Pravilnik o izmjenama i dopunama Pravilnika o polaganju Državne mature</a:t>
            </a:r>
          </a:p>
          <a:p>
            <a:endParaRPr lang="hr-HR" dirty="0" smtClean="0"/>
          </a:p>
          <a:p>
            <a:r>
              <a:rPr lang="hr-HR" dirty="0" smtClean="0"/>
              <a:t>Pravila o pripremi, organizaciji i provedbi ispita Državne mature</a:t>
            </a:r>
            <a:endParaRPr lang="hr-HR" dirty="0"/>
          </a:p>
          <a:p>
            <a:endParaRPr lang="hr-HR" dirty="0" smtClean="0"/>
          </a:p>
          <a:p>
            <a:r>
              <a:rPr lang="hr-HR" dirty="0" smtClean="0"/>
              <a:t>Ispitni katalozi</a:t>
            </a:r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319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latin typeface="Poppins"/>
              </a:rPr>
              <a:t>ISPITNI KATALOZI</a:t>
            </a:r>
            <a:endParaRPr lang="hr-HR" sz="3600" b="1" dirty="0">
              <a:latin typeface="Poppins"/>
            </a:endParaRP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317" y="365125"/>
            <a:ext cx="609600" cy="609600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/>
          </p:cNvPicPr>
          <p:nvPr>
            <p:ph sz="half" idx="1"/>
          </p:nvPr>
        </p:nvPicPr>
        <p:blipFill rotWithShape="1">
          <a:blip r:embed="rId5"/>
          <a:srcRect l="30291" t="16931" r="30953" b="4528"/>
          <a:stretch/>
        </p:blipFill>
        <p:spPr bwMode="auto">
          <a:xfrm>
            <a:off x="1431636" y="1616365"/>
            <a:ext cx="4100945" cy="4849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Rezervirano mjesto sadržaja 11"/>
          <p:cNvPicPr>
            <a:picLocks noGrp="1"/>
          </p:cNvPicPr>
          <p:nvPr>
            <p:ph sz="half" idx="2"/>
          </p:nvPr>
        </p:nvPicPr>
        <p:blipFill rotWithShape="1">
          <a:blip r:embed="rId6"/>
          <a:srcRect l="25926" t="16461" r="26984" b="4527"/>
          <a:stretch/>
        </p:blipFill>
        <p:spPr bwMode="auto">
          <a:xfrm>
            <a:off x="6126017" y="1616365"/>
            <a:ext cx="4338784" cy="4849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9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latin typeface="Poppins"/>
              </a:rPr>
              <a:t>ŠKOLA – TKO JE ODGOVORAN?</a:t>
            </a:r>
            <a:endParaRPr lang="hr-HR" sz="3600" b="1" dirty="0">
              <a:latin typeface="Poppins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 smtClean="0"/>
              <a:t>ŠKOLSKO ISPITNO POVJERENSTVO  (ŠIP) - 7 članova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RAVNATELJ – predsjednik ŠIP-a</a:t>
            </a:r>
          </a:p>
          <a:p>
            <a:endParaRPr lang="hr-HR" dirty="0"/>
          </a:p>
          <a:p>
            <a:r>
              <a:rPr lang="hr-HR" dirty="0" smtClean="0"/>
              <a:t>ISPITNI KOORDINATOR</a:t>
            </a:r>
          </a:p>
          <a:p>
            <a:endParaRPr lang="hr-HR" dirty="0"/>
          </a:p>
          <a:p>
            <a:r>
              <a:rPr lang="hr-HR" dirty="0" smtClean="0"/>
              <a:t>JOŠ 5 ČLANOVA NASTAVNIČKOG VIJEĆA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73" y="2807595"/>
            <a:ext cx="4493654" cy="3219718"/>
          </a:xfrm>
          <a:prstGeom prst="rect">
            <a:avLst/>
          </a:prstGeom>
        </p:spPr>
      </p:pic>
      <p:pic>
        <p:nvPicPr>
          <p:cNvPr id="6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373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1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latin typeface="Poppins"/>
              </a:rPr>
              <a:t>DRŽAVNA MATURA</a:t>
            </a:r>
            <a:br>
              <a:rPr lang="hr-HR" sz="3200" b="1" dirty="0" smtClean="0">
                <a:latin typeface="Poppins"/>
              </a:rPr>
            </a:br>
            <a:r>
              <a:rPr lang="hr-HR" sz="3200" b="1" dirty="0" smtClean="0">
                <a:latin typeface="Poppins"/>
              </a:rPr>
              <a:t>GIMNAZIJE I STRUKOVNE ŠKOLE</a:t>
            </a:r>
            <a:endParaRPr lang="hr-HR" sz="3200" b="1" dirty="0">
              <a:latin typeface="Poppins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b="1" dirty="0" smtClean="0"/>
              <a:t>GIMNAZIJE</a:t>
            </a:r>
          </a:p>
          <a:p>
            <a:pPr marL="0" indent="0" algn="ctr">
              <a:buNone/>
            </a:pPr>
            <a:r>
              <a:rPr lang="hr-HR" b="1" dirty="0" smtClean="0"/>
              <a:t>PRVI I DRUGI ISPITNI ROK</a:t>
            </a:r>
          </a:p>
          <a:p>
            <a:pPr marL="0" indent="0" algn="ctr">
              <a:buNone/>
            </a:pPr>
            <a:endParaRPr lang="hr-HR" b="1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b="1" dirty="0" smtClean="0"/>
              <a:t>STRUKOVNE ŠKOLE</a:t>
            </a:r>
          </a:p>
          <a:p>
            <a:pPr marL="0" indent="0" algn="ctr">
              <a:buNone/>
            </a:pPr>
            <a:r>
              <a:rPr lang="hr-HR" b="1" dirty="0" smtClean="0"/>
              <a:t>PRVI I DRUGI ISPITNI ROK</a:t>
            </a:r>
          </a:p>
          <a:p>
            <a:pPr marL="0" indent="0" algn="ctr">
              <a:buNone/>
            </a:pPr>
            <a:endParaRPr lang="hr-HR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21577"/>
            <a:ext cx="5181600" cy="335538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14" y="2754108"/>
            <a:ext cx="3371986" cy="4012452"/>
          </a:xfrm>
          <a:prstGeom prst="rect">
            <a:avLst/>
          </a:prstGeom>
        </p:spPr>
      </p:pic>
      <p:pic>
        <p:nvPicPr>
          <p:cNvPr id="9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460" y="298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63339">
            <a:extLst>
              <a:ext uri="{FF2B5EF4-FFF2-40B4-BE49-F238E27FC236}">
                <a16:creationId xmlns:a16="http://schemas.microsoft.com/office/drawing/2014/main" id="{F71841A4-743E-2C44-84C6-CE35CF1792E2}"/>
              </a:ext>
            </a:extLst>
          </p:cNvPr>
          <p:cNvSpPr/>
          <p:nvPr/>
        </p:nvSpPr>
        <p:spPr>
          <a:xfrm>
            <a:off x="7086784" y="1954973"/>
            <a:ext cx="1794290" cy="4522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Shape 63340">
            <a:extLst>
              <a:ext uri="{FF2B5EF4-FFF2-40B4-BE49-F238E27FC236}">
                <a16:creationId xmlns:a16="http://schemas.microsoft.com/office/drawing/2014/main" id="{FE863322-F7E0-BA49-84FA-1FCB5F1DBE07}"/>
              </a:ext>
            </a:extLst>
          </p:cNvPr>
          <p:cNvSpPr/>
          <p:nvPr/>
        </p:nvSpPr>
        <p:spPr>
          <a:xfrm>
            <a:off x="7249744" y="1589169"/>
            <a:ext cx="1468371" cy="732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6" y="0"/>
                </a:moveTo>
                <a:lnTo>
                  <a:pt x="0" y="9509"/>
                </a:lnTo>
                <a:lnTo>
                  <a:pt x="10904" y="19186"/>
                </a:lnTo>
                <a:lnTo>
                  <a:pt x="21600" y="9689"/>
                </a:lnTo>
                <a:lnTo>
                  <a:pt x="10696" y="0"/>
                </a:lnTo>
                <a:close/>
                <a:moveTo>
                  <a:pt x="1266" y="11676"/>
                </a:moveTo>
                <a:lnTo>
                  <a:pt x="1266" y="18647"/>
                </a:lnTo>
                <a:cubicBezTo>
                  <a:pt x="1032" y="18922"/>
                  <a:pt x="874" y="19420"/>
                  <a:pt x="874" y="20006"/>
                </a:cubicBezTo>
                <a:cubicBezTo>
                  <a:pt x="874" y="20883"/>
                  <a:pt x="1224" y="21600"/>
                  <a:pt x="1658" y="21600"/>
                </a:cubicBezTo>
                <a:cubicBezTo>
                  <a:pt x="2091" y="21600"/>
                  <a:pt x="2442" y="20883"/>
                  <a:pt x="2442" y="20006"/>
                </a:cubicBezTo>
                <a:cubicBezTo>
                  <a:pt x="2442" y="19420"/>
                  <a:pt x="2284" y="18922"/>
                  <a:pt x="2050" y="18647"/>
                </a:cubicBezTo>
                <a:lnTo>
                  <a:pt x="2050" y="12338"/>
                </a:lnTo>
                <a:lnTo>
                  <a:pt x="1266" y="11676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Shape 63342">
            <a:extLst>
              <a:ext uri="{FF2B5EF4-FFF2-40B4-BE49-F238E27FC236}">
                <a16:creationId xmlns:a16="http://schemas.microsoft.com/office/drawing/2014/main" id="{2929D74C-6AB4-9C40-92C1-DEFF3FDD640A}"/>
              </a:ext>
            </a:extLst>
          </p:cNvPr>
          <p:cNvSpPr/>
          <p:nvPr/>
        </p:nvSpPr>
        <p:spPr>
          <a:xfrm>
            <a:off x="9318569" y="1955836"/>
            <a:ext cx="2111432" cy="4521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0" h="21600" extrusionOk="0">
                <a:moveTo>
                  <a:pt x="21247" y="10573"/>
                </a:moveTo>
                <a:lnTo>
                  <a:pt x="17364" y="5258"/>
                </a:lnTo>
                <a:cubicBezTo>
                  <a:pt x="16728" y="4388"/>
                  <a:pt x="14991" y="3847"/>
                  <a:pt x="13131" y="3847"/>
                </a:cubicBezTo>
                <a:cubicBezTo>
                  <a:pt x="13119" y="3847"/>
                  <a:pt x="13108" y="3847"/>
                  <a:pt x="13097" y="3847"/>
                </a:cubicBezTo>
                <a:lnTo>
                  <a:pt x="13097" y="3847"/>
                </a:lnTo>
                <a:lnTo>
                  <a:pt x="12219" y="3847"/>
                </a:lnTo>
                <a:lnTo>
                  <a:pt x="9090" y="3847"/>
                </a:lnTo>
                <a:lnTo>
                  <a:pt x="8213" y="3847"/>
                </a:lnTo>
                <a:lnTo>
                  <a:pt x="8213" y="3847"/>
                </a:lnTo>
                <a:cubicBezTo>
                  <a:pt x="8202" y="3847"/>
                  <a:pt x="8191" y="3847"/>
                  <a:pt x="8179" y="3847"/>
                </a:cubicBezTo>
                <a:cubicBezTo>
                  <a:pt x="6319" y="3847"/>
                  <a:pt x="4582" y="4388"/>
                  <a:pt x="3946" y="5258"/>
                </a:cubicBezTo>
                <a:lnTo>
                  <a:pt x="63" y="10573"/>
                </a:lnTo>
                <a:cubicBezTo>
                  <a:pt x="-145" y="10858"/>
                  <a:pt x="179" y="11168"/>
                  <a:pt x="787" y="11265"/>
                </a:cubicBezTo>
                <a:lnTo>
                  <a:pt x="1484" y="11377"/>
                </a:lnTo>
                <a:cubicBezTo>
                  <a:pt x="1609" y="11397"/>
                  <a:pt x="1736" y="11407"/>
                  <a:pt x="1861" y="11407"/>
                </a:cubicBezTo>
                <a:cubicBezTo>
                  <a:pt x="2345" y="11407"/>
                  <a:pt x="2796" y="11264"/>
                  <a:pt x="2962" y="11038"/>
                </a:cubicBezTo>
                <a:lnTo>
                  <a:pt x="6435" y="6288"/>
                </a:lnTo>
                <a:lnTo>
                  <a:pt x="6493" y="6209"/>
                </a:lnTo>
                <a:lnTo>
                  <a:pt x="7331" y="6209"/>
                </a:lnTo>
                <a:lnTo>
                  <a:pt x="1162" y="14494"/>
                </a:lnTo>
                <a:lnTo>
                  <a:pt x="6965" y="14494"/>
                </a:lnTo>
                <a:lnTo>
                  <a:pt x="6965" y="20831"/>
                </a:lnTo>
                <a:cubicBezTo>
                  <a:pt x="6965" y="21256"/>
                  <a:pt x="7700" y="21600"/>
                  <a:pt x="8607" y="21600"/>
                </a:cubicBezTo>
                <a:cubicBezTo>
                  <a:pt x="9514" y="21600"/>
                  <a:pt x="10250" y="21256"/>
                  <a:pt x="10250" y="20831"/>
                </a:cubicBezTo>
                <a:lnTo>
                  <a:pt x="10255" y="20831"/>
                </a:lnTo>
                <a:lnTo>
                  <a:pt x="10255" y="14494"/>
                </a:lnTo>
                <a:lnTo>
                  <a:pt x="11055" y="14494"/>
                </a:lnTo>
                <a:lnTo>
                  <a:pt x="11055" y="20831"/>
                </a:lnTo>
                <a:cubicBezTo>
                  <a:pt x="11055" y="21256"/>
                  <a:pt x="11790" y="21600"/>
                  <a:pt x="12698" y="21600"/>
                </a:cubicBezTo>
                <a:cubicBezTo>
                  <a:pt x="13605" y="21600"/>
                  <a:pt x="14340" y="21256"/>
                  <a:pt x="14340" y="20831"/>
                </a:cubicBezTo>
                <a:lnTo>
                  <a:pt x="14345" y="20831"/>
                </a:lnTo>
                <a:lnTo>
                  <a:pt x="14345" y="14494"/>
                </a:lnTo>
                <a:lnTo>
                  <a:pt x="20148" y="14494"/>
                </a:lnTo>
                <a:lnTo>
                  <a:pt x="13978" y="6209"/>
                </a:lnTo>
                <a:lnTo>
                  <a:pt x="14817" y="6209"/>
                </a:lnTo>
                <a:lnTo>
                  <a:pt x="14875" y="6288"/>
                </a:lnTo>
                <a:lnTo>
                  <a:pt x="18348" y="11038"/>
                </a:lnTo>
                <a:cubicBezTo>
                  <a:pt x="18514" y="11264"/>
                  <a:pt x="18965" y="11407"/>
                  <a:pt x="19449" y="11407"/>
                </a:cubicBezTo>
                <a:cubicBezTo>
                  <a:pt x="19574" y="11407"/>
                  <a:pt x="19701" y="11397"/>
                  <a:pt x="19826" y="11377"/>
                </a:cubicBezTo>
                <a:lnTo>
                  <a:pt x="20523" y="11265"/>
                </a:lnTo>
                <a:cubicBezTo>
                  <a:pt x="21131" y="11168"/>
                  <a:pt x="21455" y="10858"/>
                  <a:pt x="21247" y="10573"/>
                </a:cubicBezTo>
                <a:close/>
                <a:moveTo>
                  <a:pt x="6926" y="1746"/>
                </a:moveTo>
                <a:cubicBezTo>
                  <a:pt x="6926" y="782"/>
                  <a:pt x="8595" y="0"/>
                  <a:pt x="10655" y="0"/>
                </a:cubicBezTo>
                <a:cubicBezTo>
                  <a:pt x="12715" y="0"/>
                  <a:pt x="14384" y="782"/>
                  <a:pt x="14384" y="1746"/>
                </a:cubicBezTo>
                <a:cubicBezTo>
                  <a:pt x="14384" y="2711"/>
                  <a:pt x="12715" y="3493"/>
                  <a:pt x="10655" y="3493"/>
                </a:cubicBezTo>
                <a:cubicBezTo>
                  <a:pt x="8595" y="3493"/>
                  <a:pt x="6926" y="2711"/>
                  <a:pt x="6926" y="174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Shape 63343">
            <a:extLst>
              <a:ext uri="{FF2B5EF4-FFF2-40B4-BE49-F238E27FC236}">
                <a16:creationId xmlns:a16="http://schemas.microsoft.com/office/drawing/2014/main" id="{0E496F00-D9A0-A641-BB2E-2EB44580C6A7}"/>
              </a:ext>
            </a:extLst>
          </p:cNvPr>
          <p:cNvSpPr/>
          <p:nvPr/>
        </p:nvSpPr>
        <p:spPr>
          <a:xfrm>
            <a:off x="9640098" y="1589169"/>
            <a:ext cx="1468371" cy="732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6" y="0"/>
                </a:moveTo>
                <a:lnTo>
                  <a:pt x="0" y="9509"/>
                </a:lnTo>
                <a:lnTo>
                  <a:pt x="10904" y="19186"/>
                </a:lnTo>
                <a:lnTo>
                  <a:pt x="21600" y="9689"/>
                </a:lnTo>
                <a:lnTo>
                  <a:pt x="10696" y="0"/>
                </a:lnTo>
                <a:close/>
                <a:moveTo>
                  <a:pt x="1266" y="11676"/>
                </a:moveTo>
                <a:lnTo>
                  <a:pt x="1266" y="18647"/>
                </a:lnTo>
                <a:cubicBezTo>
                  <a:pt x="1032" y="18922"/>
                  <a:pt x="874" y="19420"/>
                  <a:pt x="874" y="20006"/>
                </a:cubicBezTo>
                <a:cubicBezTo>
                  <a:pt x="874" y="20883"/>
                  <a:pt x="1224" y="21600"/>
                  <a:pt x="1658" y="21600"/>
                </a:cubicBezTo>
                <a:cubicBezTo>
                  <a:pt x="2091" y="21600"/>
                  <a:pt x="2442" y="20883"/>
                  <a:pt x="2442" y="20006"/>
                </a:cubicBezTo>
                <a:cubicBezTo>
                  <a:pt x="2442" y="19420"/>
                  <a:pt x="2284" y="18922"/>
                  <a:pt x="2050" y="18647"/>
                </a:cubicBezTo>
                <a:lnTo>
                  <a:pt x="2050" y="12338"/>
                </a:lnTo>
                <a:lnTo>
                  <a:pt x="1266" y="11676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9F959-137C-C347-83F8-BF43CCEC1FF9}"/>
              </a:ext>
            </a:extLst>
          </p:cNvPr>
          <p:cNvSpPr txBox="1"/>
          <p:nvPr/>
        </p:nvSpPr>
        <p:spPr>
          <a:xfrm>
            <a:off x="3800354" y="306186"/>
            <a:ext cx="4591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hr-HR" sz="4000" b="1" dirty="0" smtClean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ISPITI DRŽAVNE MATURE</a:t>
            </a:r>
            <a:endParaRPr lang="en-US" sz="4000" b="1" dirty="0">
              <a:solidFill>
                <a:srgbClr val="1C2835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Shape 63346">
            <a:extLst>
              <a:ext uri="{FF2B5EF4-FFF2-40B4-BE49-F238E27FC236}">
                <a16:creationId xmlns:a16="http://schemas.microsoft.com/office/drawing/2014/main" id="{E7C214B5-85A9-B948-ADE5-997FD6345136}"/>
              </a:ext>
            </a:extLst>
          </p:cNvPr>
          <p:cNvSpPr/>
          <p:nvPr/>
        </p:nvSpPr>
        <p:spPr>
          <a:xfrm>
            <a:off x="775447" y="1978820"/>
            <a:ext cx="1001152" cy="100115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Shape 63353">
            <a:extLst>
              <a:ext uri="{FF2B5EF4-FFF2-40B4-BE49-F238E27FC236}">
                <a16:creationId xmlns:a16="http://schemas.microsoft.com/office/drawing/2014/main" id="{C59AE574-260E-F94A-98D8-863112D1D4B5}"/>
              </a:ext>
            </a:extLst>
          </p:cNvPr>
          <p:cNvSpPr/>
          <p:nvPr/>
        </p:nvSpPr>
        <p:spPr>
          <a:xfrm>
            <a:off x="775447" y="4516930"/>
            <a:ext cx="1001152" cy="1001153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id="{50CE3062-6F01-C74F-A451-78225802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89" y="2282477"/>
            <a:ext cx="585668" cy="499189"/>
          </a:xfrm>
          <a:custGeom>
            <a:avLst/>
            <a:gdLst>
              <a:gd name="T0" fmla="*/ 12427 w 13650"/>
              <a:gd name="T1" fmla="*/ 7916 h 11633"/>
              <a:gd name="T2" fmla="*/ 12427 w 13650"/>
              <a:gd name="T3" fmla="*/ 7916 h 11633"/>
              <a:gd name="T4" fmla="*/ 12826 w 13650"/>
              <a:gd name="T5" fmla="*/ 8315 h 11633"/>
              <a:gd name="T6" fmla="*/ 12826 w 13650"/>
              <a:gd name="T7" fmla="*/ 8315 h 11633"/>
              <a:gd name="T8" fmla="*/ 12427 w 13650"/>
              <a:gd name="T9" fmla="*/ 8714 h 11633"/>
              <a:gd name="T10" fmla="*/ 12427 w 13650"/>
              <a:gd name="T11" fmla="*/ 8714 h 11633"/>
              <a:gd name="T12" fmla="*/ 12028 w 13650"/>
              <a:gd name="T13" fmla="*/ 8315 h 11633"/>
              <a:gd name="T14" fmla="*/ 12028 w 13650"/>
              <a:gd name="T15" fmla="*/ 8315 h 11633"/>
              <a:gd name="T16" fmla="*/ 12427 w 13650"/>
              <a:gd name="T17" fmla="*/ 7916 h 11633"/>
              <a:gd name="T18" fmla="*/ 6817 w 13650"/>
              <a:gd name="T19" fmla="*/ 4604 h 11633"/>
              <a:gd name="T20" fmla="*/ 2145 w 13650"/>
              <a:gd name="T21" fmla="*/ 2732 h 11633"/>
              <a:gd name="T22" fmla="*/ 6817 w 13650"/>
              <a:gd name="T23" fmla="*/ 859 h 11633"/>
              <a:gd name="T24" fmla="*/ 11500 w 13650"/>
              <a:gd name="T25" fmla="*/ 2732 h 11633"/>
              <a:gd name="T26" fmla="*/ 6817 w 13650"/>
              <a:gd name="T27" fmla="*/ 4604 h 11633"/>
              <a:gd name="T28" fmla="*/ 9608 w 13650"/>
              <a:gd name="T29" fmla="*/ 5922 h 11633"/>
              <a:gd name="T30" fmla="*/ 9608 w 13650"/>
              <a:gd name="T31" fmla="*/ 5922 h 11633"/>
              <a:gd name="T32" fmla="*/ 6817 w 13650"/>
              <a:gd name="T33" fmla="*/ 7119 h 11633"/>
              <a:gd name="T34" fmla="*/ 6817 w 13650"/>
              <a:gd name="T35" fmla="*/ 7119 h 11633"/>
              <a:gd name="T36" fmla="*/ 4025 w 13650"/>
              <a:gd name="T37" fmla="*/ 5922 h 11633"/>
              <a:gd name="T38" fmla="*/ 4025 w 13650"/>
              <a:gd name="T39" fmla="*/ 4344 h 11633"/>
              <a:gd name="T40" fmla="*/ 6817 w 13650"/>
              <a:gd name="T41" fmla="*/ 5464 h 11633"/>
              <a:gd name="T42" fmla="*/ 9608 w 13650"/>
              <a:gd name="T43" fmla="*/ 4347 h 11633"/>
              <a:gd name="T44" fmla="*/ 9608 w 13650"/>
              <a:gd name="T45" fmla="*/ 5922 h 11633"/>
              <a:gd name="T46" fmla="*/ 13623 w 13650"/>
              <a:gd name="T47" fmla="*/ 8315 h 11633"/>
              <a:gd name="T48" fmla="*/ 13623 w 13650"/>
              <a:gd name="T49" fmla="*/ 8315 h 11633"/>
              <a:gd name="T50" fmla="*/ 12826 w 13650"/>
              <a:gd name="T51" fmla="*/ 7187 h 11633"/>
              <a:gd name="T52" fmla="*/ 12826 w 13650"/>
              <a:gd name="T53" fmla="*/ 3061 h 11633"/>
              <a:gd name="T54" fmla="*/ 13649 w 13650"/>
              <a:gd name="T55" fmla="*/ 2732 h 11633"/>
              <a:gd name="T56" fmla="*/ 6817 w 13650"/>
              <a:gd name="T57" fmla="*/ 0 h 11633"/>
              <a:gd name="T58" fmla="*/ 0 w 13650"/>
              <a:gd name="T59" fmla="*/ 2732 h 11633"/>
              <a:gd name="T60" fmla="*/ 3227 w 13650"/>
              <a:gd name="T61" fmla="*/ 4025 h 11633"/>
              <a:gd name="T62" fmla="*/ 3227 w 13650"/>
              <a:gd name="T63" fmla="*/ 5922 h 11633"/>
              <a:gd name="T64" fmla="*/ 3227 w 13650"/>
              <a:gd name="T65" fmla="*/ 5922 h 11633"/>
              <a:gd name="T66" fmla="*/ 4382 w 13650"/>
              <a:gd name="T67" fmla="*/ 7407 h 11633"/>
              <a:gd name="T68" fmla="*/ 4382 w 13650"/>
              <a:gd name="T69" fmla="*/ 7407 h 11633"/>
              <a:gd name="T70" fmla="*/ 6817 w 13650"/>
              <a:gd name="T71" fmla="*/ 7916 h 11633"/>
              <a:gd name="T72" fmla="*/ 6817 w 13650"/>
              <a:gd name="T73" fmla="*/ 7916 h 11633"/>
              <a:gd name="T74" fmla="*/ 9251 w 13650"/>
              <a:gd name="T75" fmla="*/ 7407 h 11633"/>
              <a:gd name="T76" fmla="*/ 9251 w 13650"/>
              <a:gd name="T77" fmla="*/ 7407 h 11633"/>
              <a:gd name="T78" fmla="*/ 10406 w 13650"/>
              <a:gd name="T79" fmla="*/ 5922 h 11633"/>
              <a:gd name="T80" fmla="*/ 10406 w 13650"/>
              <a:gd name="T81" fmla="*/ 4028 h 11633"/>
              <a:gd name="T82" fmla="*/ 12028 w 13650"/>
              <a:gd name="T83" fmla="*/ 3380 h 11633"/>
              <a:gd name="T84" fmla="*/ 12028 w 13650"/>
              <a:gd name="T85" fmla="*/ 7187 h 11633"/>
              <a:gd name="T86" fmla="*/ 12028 w 13650"/>
              <a:gd name="T87" fmla="*/ 7187 h 11633"/>
              <a:gd name="T88" fmla="*/ 11230 w 13650"/>
              <a:gd name="T89" fmla="*/ 8315 h 11633"/>
              <a:gd name="T90" fmla="*/ 11230 w 13650"/>
              <a:gd name="T91" fmla="*/ 8315 h 11633"/>
              <a:gd name="T92" fmla="*/ 11913 w 13650"/>
              <a:gd name="T93" fmla="*/ 9395 h 11633"/>
              <a:gd name="T94" fmla="*/ 11251 w 13650"/>
              <a:gd name="T95" fmla="*/ 11380 h 11633"/>
              <a:gd name="T96" fmla="*/ 12008 w 13650"/>
              <a:gd name="T97" fmla="*/ 11632 h 11633"/>
              <a:gd name="T98" fmla="*/ 12427 w 13650"/>
              <a:gd name="T99" fmla="*/ 10374 h 11633"/>
              <a:gd name="T100" fmla="*/ 12846 w 13650"/>
              <a:gd name="T101" fmla="*/ 11632 h 11633"/>
              <a:gd name="T102" fmla="*/ 13603 w 13650"/>
              <a:gd name="T103" fmla="*/ 11380 h 11633"/>
              <a:gd name="T104" fmla="*/ 12942 w 13650"/>
              <a:gd name="T105" fmla="*/ 9395 h 11633"/>
              <a:gd name="T106" fmla="*/ 12942 w 13650"/>
              <a:gd name="T107" fmla="*/ 9395 h 11633"/>
              <a:gd name="T108" fmla="*/ 13623 w 13650"/>
              <a:gd name="T109" fmla="*/ 8315 h 1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50" h="11633">
                <a:moveTo>
                  <a:pt x="12427" y="7916"/>
                </a:moveTo>
                <a:lnTo>
                  <a:pt x="12427" y="7916"/>
                </a:lnTo>
                <a:cubicBezTo>
                  <a:pt x="12647" y="7916"/>
                  <a:pt x="12826" y="8096"/>
                  <a:pt x="12826" y="8315"/>
                </a:cubicBezTo>
                <a:lnTo>
                  <a:pt x="12826" y="8315"/>
                </a:lnTo>
                <a:cubicBezTo>
                  <a:pt x="12826" y="8535"/>
                  <a:pt x="12647" y="8714"/>
                  <a:pt x="12427" y="8714"/>
                </a:cubicBezTo>
                <a:lnTo>
                  <a:pt x="12427" y="8714"/>
                </a:lnTo>
                <a:cubicBezTo>
                  <a:pt x="12207" y="8714"/>
                  <a:pt x="12028" y="8535"/>
                  <a:pt x="12028" y="8315"/>
                </a:cubicBezTo>
                <a:lnTo>
                  <a:pt x="12028" y="8315"/>
                </a:lnTo>
                <a:cubicBezTo>
                  <a:pt x="12028" y="8096"/>
                  <a:pt x="12207" y="7916"/>
                  <a:pt x="12427" y="7916"/>
                </a:cubicBezTo>
                <a:close/>
                <a:moveTo>
                  <a:pt x="6817" y="4604"/>
                </a:moveTo>
                <a:lnTo>
                  <a:pt x="2145" y="2732"/>
                </a:lnTo>
                <a:lnTo>
                  <a:pt x="6817" y="859"/>
                </a:lnTo>
                <a:lnTo>
                  <a:pt x="11500" y="2732"/>
                </a:lnTo>
                <a:lnTo>
                  <a:pt x="6817" y="4604"/>
                </a:lnTo>
                <a:close/>
                <a:moveTo>
                  <a:pt x="9608" y="5922"/>
                </a:moveTo>
                <a:lnTo>
                  <a:pt x="9608" y="5922"/>
                </a:lnTo>
                <a:cubicBezTo>
                  <a:pt x="9608" y="6487"/>
                  <a:pt x="8414" y="7119"/>
                  <a:pt x="6817" y="7119"/>
                </a:cubicBezTo>
                <a:lnTo>
                  <a:pt x="6817" y="7119"/>
                </a:lnTo>
                <a:cubicBezTo>
                  <a:pt x="5219" y="7119"/>
                  <a:pt x="4025" y="6487"/>
                  <a:pt x="4025" y="5922"/>
                </a:cubicBezTo>
                <a:lnTo>
                  <a:pt x="4025" y="4344"/>
                </a:lnTo>
                <a:lnTo>
                  <a:pt x="6817" y="5464"/>
                </a:lnTo>
                <a:lnTo>
                  <a:pt x="9608" y="4347"/>
                </a:lnTo>
                <a:lnTo>
                  <a:pt x="9608" y="5922"/>
                </a:lnTo>
                <a:close/>
                <a:moveTo>
                  <a:pt x="13623" y="8315"/>
                </a:moveTo>
                <a:lnTo>
                  <a:pt x="13623" y="8315"/>
                </a:lnTo>
                <a:cubicBezTo>
                  <a:pt x="13623" y="7795"/>
                  <a:pt x="13290" y="7352"/>
                  <a:pt x="12826" y="7187"/>
                </a:cubicBezTo>
                <a:lnTo>
                  <a:pt x="12826" y="3061"/>
                </a:lnTo>
                <a:lnTo>
                  <a:pt x="13649" y="2732"/>
                </a:lnTo>
                <a:lnTo>
                  <a:pt x="6817" y="0"/>
                </a:lnTo>
                <a:lnTo>
                  <a:pt x="0" y="2732"/>
                </a:lnTo>
                <a:lnTo>
                  <a:pt x="3227" y="4025"/>
                </a:lnTo>
                <a:lnTo>
                  <a:pt x="3227" y="5922"/>
                </a:lnTo>
                <a:lnTo>
                  <a:pt x="3227" y="5922"/>
                </a:lnTo>
                <a:cubicBezTo>
                  <a:pt x="3227" y="6507"/>
                  <a:pt x="3637" y="7034"/>
                  <a:pt x="4382" y="7407"/>
                </a:cubicBezTo>
                <a:lnTo>
                  <a:pt x="4382" y="7407"/>
                </a:lnTo>
                <a:cubicBezTo>
                  <a:pt x="5039" y="7735"/>
                  <a:pt x="5904" y="7916"/>
                  <a:pt x="6817" y="7916"/>
                </a:cubicBezTo>
                <a:lnTo>
                  <a:pt x="6817" y="7916"/>
                </a:lnTo>
                <a:cubicBezTo>
                  <a:pt x="7729" y="7916"/>
                  <a:pt x="8594" y="7735"/>
                  <a:pt x="9251" y="7407"/>
                </a:cubicBezTo>
                <a:lnTo>
                  <a:pt x="9251" y="7407"/>
                </a:lnTo>
                <a:cubicBezTo>
                  <a:pt x="9996" y="7034"/>
                  <a:pt x="10406" y="6507"/>
                  <a:pt x="10406" y="5922"/>
                </a:cubicBezTo>
                <a:lnTo>
                  <a:pt x="10406" y="4028"/>
                </a:lnTo>
                <a:lnTo>
                  <a:pt x="12028" y="3380"/>
                </a:lnTo>
                <a:lnTo>
                  <a:pt x="12028" y="7187"/>
                </a:lnTo>
                <a:lnTo>
                  <a:pt x="12028" y="7187"/>
                </a:lnTo>
                <a:cubicBezTo>
                  <a:pt x="11564" y="7352"/>
                  <a:pt x="11230" y="7795"/>
                  <a:pt x="11230" y="8315"/>
                </a:cubicBezTo>
                <a:lnTo>
                  <a:pt x="11230" y="8315"/>
                </a:lnTo>
                <a:cubicBezTo>
                  <a:pt x="11230" y="8791"/>
                  <a:pt x="11509" y="9203"/>
                  <a:pt x="11913" y="9395"/>
                </a:cubicBezTo>
                <a:lnTo>
                  <a:pt x="11251" y="11380"/>
                </a:lnTo>
                <a:lnTo>
                  <a:pt x="12008" y="11632"/>
                </a:lnTo>
                <a:lnTo>
                  <a:pt x="12427" y="10374"/>
                </a:lnTo>
                <a:lnTo>
                  <a:pt x="12846" y="11632"/>
                </a:lnTo>
                <a:lnTo>
                  <a:pt x="13603" y="11380"/>
                </a:lnTo>
                <a:lnTo>
                  <a:pt x="12942" y="9395"/>
                </a:lnTo>
                <a:lnTo>
                  <a:pt x="12942" y="9395"/>
                </a:lnTo>
                <a:cubicBezTo>
                  <a:pt x="13345" y="9203"/>
                  <a:pt x="13623" y="8791"/>
                  <a:pt x="13623" y="83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Freeform 1">
            <a:extLst>
              <a:ext uri="{FF2B5EF4-FFF2-40B4-BE49-F238E27FC236}">
                <a16:creationId xmlns:a16="http://schemas.microsoft.com/office/drawing/2014/main" id="{833C74D8-C1F1-F940-BB42-4B9F29A8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89" y="4820587"/>
            <a:ext cx="585668" cy="499189"/>
          </a:xfrm>
          <a:custGeom>
            <a:avLst/>
            <a:gdLst>
              <a:gd name="T0" fmla="*/ 12427 w 13650"/>
              <a:gd name="T1" fmla="*/ 7916 h 11633"/>
              <a:gd name="T2" fmla="*/ 12427 w 13650"/>
              <a:gd name="T3" fmla="*/ 7916 h 11633"/>
              <a:gd name="T4" fmla="*/ 12826 w 13650"/>
              <a:gd name="T5" fmla="*/ 8315 h 11633"/>
              <a:gd name="T6" fmla="*/ 12826 w 13650"/>
              <a:gd name="T7" fmla="*/ 8315 h 11633"/>
              <a:gd name="T8" fmla="*/ 12427 w 13650"/>
              <a:gd name="T9" fmla="*/ 8714 h 11633"/>
              <a:gd name="T10" fmla="*/ 12427 w 13650"/>
              <a:gd name="T11" fmla="*/ 8714 h 11633"/>
              <a:gd name="T12" fmla="*/ 12028 w 13650"/>
              <a:gd name="T13" fmla="*/ 8315 h 11633"/>
              <a:gd name="T14" fmla="*/ 12028 w 13650"/>
              <a:gd name="T15" fmla="*/ 8315 h 11633"/>
              <a:gd name="T16" fmla="*/ 12427 w 13650"/>
              <a:gd name="T17" fmla="*/ 7916 h 11633"/>
              <a:gd name="T18" fmla="*/ 6817 w 13650"/>
              <a:gd name="T19" fmla="*/ 4604 h 11633"/>
              <a:gd name="T20" fmla="*/ 2145 w 13650"/>
              <a:gd name="T21" fmla="*/ 2732 h 11633"/>
              <a:gd name="T22" fmla="*/ 6817 w 13650"/>
              <a:gd name="T23" fmla="*/ 859 h 11633"/>
              <a:gd name="T24" fmla="*/ 11500 w 13650"/>
              <a:gd name="T25" fmla="*/ 2732 h 11633"/>
              <a:gd name="T26" fmla="*/ 6817 w 13650"/>
              <a:gd name="T27" fmla="*/ 4604 h 11633"/>
              <a:gd name="T28" fmla="*/ 9608 w 13650"/>
              <a:gd name="T29" fmla="*/ 5922 h 11633"/>
              <a:gd name="T30" fmla="*/ 9608 w 13650"/>
              <a:gd name="T31" fmla="*/ 5922 h 11633"/>
              <a:gd name="T32" fmla="*/ 6817 w 13650"/>
              <a:gd name="T33" fmla="*/ 7119 h 11633"/>
              <a:gd name="T34" fmla="*/ 6817 w 13650"/>
              <a:gd name="T35" fmla="*/ 7119 h 11633"/>
              <a:gd name="T36" fmla="*/ 4025 w 13650"/>
              <a:gd name="T37" fmla="*/ 5922 h 11633"/>
              <a:gd name="T38" fmla="*/ 4025 w 13650"/>
              <a:gd name="T39" fmla="*/ 4344 h 11633"/>
              <a:gd name="T40" fmla="*/ 6817 w 13650"/>
              <a:gd name="T41" fmla="*/ 5464 h 11633"/>
              <a:gd name="T42" fmla="*/ 9608 w 13650"/>
              <a:gd name="T43" fmla="*/ 4347 h 11633"/>
              <a:gd name="T44" fmla="*/ 9608 w 13650"/>
              <a:gd name="T45" fmla="*/ 5922 h 11633"/>
              <a:gd name="T46" fmla="*/ 13623 w 13650"/>
              <a:gd name="T47" fmla="*/ 8315 h 11633"/>
              <a:gd name="T48" fmla="*/ 13623 w 13650"/>
              <a:gd name="T49" fmla="*/ 8315 h 11633"/>
              <a:gd name="T50" fmla="*/ 12826 w 13650"/>
              <a:gd name="T51" fmla="*/ 7187 h 11633"/>
              <a:gd name="T52" fmla="*/ 12826 w 13650"/>
              <a:gd name="T53" fmla="*/ 3061 h 11633"/>
              <a:gd name="T54" fmla="*/ 13649 w 13650"/>
              <a:gd name="T55" fmla="*/ 2732 h 11633"/>
              <a:gd name="T56" fmla="*/ 6817 w 13650"/>
              <a:gd name="T57" fmla="*/ 0 h 11633"/>
              <a:gd name="T58" fmla="*/ 0 w 13650"/>
              <a:gd name="T59" fmla="*/ 2732 h 11633"/>
              <a:gd name="T60" fmla="*/ 3227 w 13650"/>
              <a:gd name="T61" fmla="*/ 4025 h 11633"/>
              <a:gd name="T62" fmla="*/ 3227 w 13650"/>
              <a:gd name="T63" fmla="*/ 5922 h 11633"/>
              <a:gd name="T64" fmla="*/ 3227 w 13650"/>
              <a:gd name="T65" fmla="*/ 5922 h 11633"/>
              <a:gd name="T66" fmla="*/ 4382 w 13650"/>
              <a:gd name="T67" fmla="*/ 7407 h 11633"/>
              <a:gd name="T68" fmla="*/ 4382 w 13650"/>
              <a:gd name="T69" fmla="*/ 7407 h 11633"/>
              <a:gd name="T70" fmla="*/ 6817 w 13650"/>
              <a:gd name="T71" fmla="*/ 7916 h 11633"/>
              <a:gd name="T72" fmla="*/ 6817 w 13650"/>
              <a:gd name="T73" fmla="*/ 7916 h 11633"/>
              <a:gd name="T74" fmla="*/ 9251 w 13650"/>
              <a:gd name="T75" fmla="*/ 7407 h 11633"/>
              <a:gd name="T76" fmla="*/ 9251 w 13650"/>
              <a:gd name="T77" fmla="*/ 7407 h 11633"/>
              <a:gd name="T78" fmla="*/ 10406 w 13650"/>
              <a:gd name="T79" fmla="*/ 5922 h 11633"/>
              <a:gd name="T80" fmla="*/ 10406 w 13650"/>
              <a:gd name="T81" fmla="*/ 4028 h 11633"/>
              <a:gd name="T82" fmla="*/ 12028 w 13650"/>
              <a:gd name="T83" fmla="*/ 3380 h 11633"/>
              <a:gd name="T84" fmla="*/ 12028 w 13650"/>
              <a:gd name="T85" fmla="*/ 7187 h 11633"/>
              <a:gd name="T86" fmla="*/ 12028 w 13650"/>
              <a:gd name="T87" fmla="*/ 7187 h 11633"/>
              <a:gd name="T88" fmla="*/ 11230 w 13650"/>
              <a:gd name="T89" fmla="*/ 8315 h 11633"/>
              <a:gd name="T90" fmla="*/ 11230 w 13650"/>
              <a:gd name="T91" fmla="*/ 8315 h 11633"/>
              <a:gd name="T92" fmla="*/ 11913 w 13650"/>
              <a:gd name="T93" fmla="*/ 9395 h 11633"/>
              <a:gd name="T94" fmla="*/ 11251 w 13650"/>
              <a:gd name="T95" fmla="*/ 11380 h 11633"/>
              <a:gd name="T96" fmla="*/ 12008 w 13650"/>
              <a:gd name="T97" fmla="*/ 11632 h 11633"/>
              <a:gd name="T98" fmla="*/ 12427 w 13650"/>
              <a:gd name="T99" fmla="*/ 10374 h 11633"/>
              <a:gd name="T100" fmla="*/ 12846 w 13650"/>
              <a:gd name="T101" fmla="*/ 11632 h 11633"/>
              <a:gd name="T102" fmla="*/ 13603 w 13650"/>
              <a:gd name="T103" fmla="*/ 11380 h 11633"/>
              <a:gd name="T104" fmla="*/ 12942 w 13650"/>
              <a:gd name="T105" fmla="*/ 9395 h 11633"/>
              <a:gd name="T106" fmla="*/ 12942 w 13650"/>
              <a:gd name="T107" fmla="*/ 9395 h 11633"/>
              <a:gd name="T108" fmla="*/ 13623 w 13650"/>
              <a:gd name="T109" fmla="*/ 8315 h 1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50" h="11633">
                <a:moveTo>
                  <a:pt x="12427" y="7916"/>
                </a:moveTo>
                <a:lnTo>
                  <a:pt x="12427" y="7916"/>
                </a:lnTo>
                <a:cubicBezTo>
                  <a:pt x="12647" y="7916"/>
                  <a:pt x="12826" y="8096"/>
                  <a:pt x="12826" y="8315"/>
                </a:cubicBezTo>
                <a:lnTo>
                  <a:pt x="12826" y="8315"/>
                </a:lnTo>
                <a:cubicBezTo>
                  <a:pt x="12826" y="8535"/>
                  <a:pt x="12647" y="8714"/>
                  <a:pt x="12427" y="8714"/>
                </a:cubicBezTo>
                <a:lnTo>
                  <a:pt x="12427" y="8714"/>
                </a:lnTo>
                <a:cubicBezTo>
                  <a:pt x="12207" y="8714"/>
                  <a:pt x="12028" y="8535"/>
                  <a:pt x="12028" y="8315"/>
                </a:cubicBezTo>
                <a:lnTo>
                  <a:pt x="12028" y="8315"/>
                </a:lnTo>
                <a:cubicBezTo>
                  <a:pt x="12028" y="8096"/>
                  <a:pt x="12207" y="7916"/>
                  <a:pt x="12427" y="7916"/>
                </a:cubicBezTo>
                <a:close/>
                <a:moveTo>
                  <a:pt x="6817" y="4604"/>
                </a:moveTo>
                <a:lnTo>
                  <a:pt x="2145" y="2732"/>
                </a:lnTo>
                <a:lnTo>
                  <a:pt x="6817" y="859"/>
                </a:lnTo>
                <a:lnTo>
                  <a:pt x="11500" y="2732"/>
                </a:lnTo>
                <a:lnTo>
                  <a:pt x="6817" y="4604"/>
                </a:lnTo>
                <a:close/>
                <a:moveTo>
                  <a:pt x="9608" y="5922"/>
                </a:moveTo>
                <a:lnTo>
                  <a:pt x="9608" y="5922"/>
                </a:lnTo>
                <a:cubicBezTo>
                  <a:pt x="9608" y="6487"/>
                  <a:pt x="8414" y="7119"/>
                  <a:pt x="6817" y="7119"/>
                </a:cubicBezTo>
                <a:lnTo>
                  <a:pt x="6817" y="7119"/>
                </a:lnTo>
                <a:cubicBezTo>
                  <a:pt x="5219" y="7119"/>
                  <a:pt x="4025" y="6487"/>
                  <a:pt x="4025" y="5922"/>
                </a:cubicBezTo>
                <a:lnTo>
                  <a:pt x="4025" y="4344"/>
                </a:lnTo>
                <a:lnTo>
                  <a:pt x="6817" y="5464"/>
                </a:lnTo>
                <a:lnTo>
                  <a:pt x="9608" y="4347"/>
                </a:lnTo>
                <a:lnTo>
                  <a:pt x="9608" y="5922"/>
                </a:lnTo>
                <a:close/>
                <a:moveTo>
                  <a:pt x="13623" y="8315"/>
                </a:moveTo>
                <a:lnTo>
                  <a:pt x="13623" y="8315"/>
                </a:lnTo>
                <a:cubicBezTo>
                  <a:pt x="13623" y="7795"/>
                  <a:pt x="13290" y="7352"/>
                  <a:pt x="12826" y="7187"/>
                </a:cubicBezTo>
                <a:lnTo>
                  <a:pt x="12826" y="3061"/>
                </a:lnTo>
                <a:lnTo>
                  <a:pt x="13649" y="2732"/>
                </a:lnTo>
                <a:lnTo>
                  <a:pt x="6817" y="0"/>
                </a:lnTo>
                <a:lnTo>
                  <a:pt x="0" y="2732"/>
                </a:lnTo>
                <a:lnTo>
                  <a:pt x="3227" y="4025"/>
                </a:lnTo>
                <a:lnTo>
                  <a:pt x="3227" y="5922"/>
                </a:lnTo>
                <a:lnTo>
                  <a:pt x="3227" y="5922"/>
                </a:lnTo>
                <a:cubicBezTo>
                  <a:pt x="3227" y="6507"/>
                  <a:pt x="3637" y="7034"/>
                  <a:pt x="4382" y="7407"/>
                </a:cubicBezTo>
                <a:lnTo>
                  <a:pt x="4382" y="7407"/>
                </a:lnTo>
                <a:cubicBezTo>
                  <a:pt x="5039" y="7735"/>
                  <a:pt x="5904" y="7916"/>
                  <a:pt x="6817" y="7916"/>
                </a:cubicBezTo>
                <a:lnTo>
                  <a:pt x="6817" y="7916"/>
                </a:lnTo>
                <a:cubicBezTo>
                  <a:pt x="7729" y="7916"/>
                  <a:pt x="8594" y="7735"/>
                  <a:pt x="9251" y="7407"/>
                </a:cubicBezTo>
                <a:lnTo>
                  <a:pt x="9251" y="7407"/>
                </a:lnTo>
                <a:cubicBezTo>
                  <a:pt x="9996" y="7034"/>
                  <a:pt x="10406" y="6507"/>
                  <a:pt x="10406" y="5922"/>
                </a:cubicBezTo>
                <a:lnTo>
                  <a:pt x="10406" y="4028"/>
                </a:lnTo>
                <a:lnTo>
                  <a:pt x="12028" y="3380"/>
                </a:lnTo>
                <a:lnTo>
                  <a:pt x="12028" y="7187"/>
                </a:lnTo>
                <a:lnTo>
                  <a:pt x="12028" y="7187"/>
                </a:lnTo>
                <a:cubicBezTo>
                  <a:pt x="11564" y="7352"/>
                  <a:pt x="11230" y="7795"/>
                  <a:pt x="11230" y="8315"/>
                </a:cubicBezTo>
                <a:lnTo>
                  <a:pt x="11230" y="8315"/>
                </a:lnTo>
                <a:cubicBezTo>
                  <a:pt x="11230" y="8791"/>
                  <a:pt x="11509" y="9203"/>
                  <a:pt x="11913" y="9395"/>
                </a:cubicBezTo>
                <a:lnTo>
                  <a:pt x="11251" y="11380"/>
                </a:lnTo>
                <a:lnTo>
                  <a:pt x="12008" y="11632"/>
                </a:lnTo>
                <a:lnTo>
                  <a:pt x="12427" y="10374"/>
                </a:lnTo>
                <a:lnTo>
                  <a:pt x="12846" y="11632"/>
                </a:lnTo>
                <a:lnTo>
                  <a:pt x="13603" y="11380"/>
                </a:lnTo>
                <a:lnTo>
                  <a:pt x="12942" y="9395"/>
                </a:lnTo>
                <a:lnTo>
                  <a:pt x="12942" y="9395"/>
                </a:lnTo>
                <a:cubicBezTo>
                  <a:pt x="13345" y="9203"/>
                  <a:pt x="13623" y="8791"/>
                  <a:pt x="13623" y="83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6D50107-AF17-AF41-86EB-72223C3F4D42}"/>
              </a:ext>
            </a:extLst>
          </p:cNvPr>
          <p:cNvSpPr txBox="1">
            <a:spLocks/>
          </p:cNvSpPr>
          <p:nvPr/>
        </p:nvSpPr>
        <p:spPr>
          <a:xfrm>
            <a:off x="2098128" y="2096182"/>
            <a:ext cx="5135497" cy="88639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Matematika</a:t>
            </a:r>
          </a:p>
          <a:p>
            <a:pPr marL="171450" indent="-171450" algn="just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trani jezik</a:t>
            </a:r>
          </a:p>
          <a:p>
            <a:pPr marL="171450" indent="-171450" algn="just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hr-HR" b="1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Hrvatski jezik - izuzetak- (jedna razina)</a:t>
            </a:r>
            <a:endParaRPr lang="en-US" b="1" dirty="0"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51267FF8-1CD8-114F-87DD-D7FF782FA111}"/>
              </a:ext>
            </a:extLst>
          </p:cNvPr>
          <p:cNvSpPr txBox="1">
            <a:spLocks/>
          </p:cNvSpPr>
          <p:nvPr/>
        </p:nvSpPr>
        <p:spPr>
          <a:xfrm>
            <a:off x="2063620" y="4494196"/>
            <a:ext cx="4139957" cy="21051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Ispiti svih ostalih</a:t>
            </a:r>
          </a:p>
          <a:p>
            <a:pPr algn="l">
              <a:lnSpc>
                <a:spcPts val="1750"/>
              </a:lnSpc>
            </a:pP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općeobrazovnih predmeta čiji su</a:t>
            </a:r>
          </a:p>
          <a:p>
            <a:pPr algn="l">
              <a:lnSpc>
                <a:spcPts val="1750"/>
              </a:lnSpc>
            </a:pP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sadržaji propisani ispitnim</a:t>
            </a:r>
          </a:p>
          <a:p>
            <a:pPr algn="l">
              <a:lnSpc>
                <a:spcPts val="1750"/>
              </a:lnSpc>
            </a:pPr>
            <a:r>
              <a:rPr lang="hr-HR" dirty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</a:t>
            </a: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atalozima (</a:t>
            </a:r>
            <a:r>
              <a:rPr lang="hr-HR" b="1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novost – prijava</a:t>
            </a:r>
          </a:p>
          <a:p>
            <a:pPr algn="l">
              <a:lnSpc>
                <a:spcPts val="1750"/>
              </a:lnSpc>
            </a:pPr>
            <a:r>
              <a:rPr lang="hr-HR" b="1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najviše 5 ispita izbornog dijela u</a:t>
            </a:r>
          </a:p>
          <a:p>
            <a:pPr algn="l">
              <a:lnSpc>
                <a:spcPts val="1750"/>
              </a:lnSpc>
            </a:pPr>
            <a:r>
              <a:rPr lang="hr-HR" b="1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jednom ispitnom roku</a:t>
            </a:r>
            <a:r>
              <a:rPr lang="hr-HR" dirty="0" smtClean="0"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 algn="just">
              <a:lnSpc>
                <a:spcPts val="1750"/>
              </a:lnSpc>
            </a:pPr>
            <a:endParaRPr lang="en-US" dirty="0">
              <a:solidFill>
                <a:srgbClr val="B3B3B3"/>
              </a:solidFill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D2129F-0F2D-C543-AC3E-0E50C723CED8}"/>
              </a:ext>
            </a:extLst>
          </p:cNvPr>
          <p:cNvSpPr txBox="1"/>
          <p:nvPr/>
        </p:nvSpPr>
        <p:spPr>
          <a:xfrm>
            <a:off x="2063620" y="1516393"/>
            <a:ext cx="517000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32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OBVEZNI DIO (viša i osnovna razina)</a:t>
            </a:r>
            <a:endParaRPr lang="en-US" sz="3200" b="1" dirty="0">
              <a:solidFill>
                <a:srgbClr val="1C2835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0A0C98-C747-DF4E-8EA6-F677247C478E}"/>
              </a:ext>
            </a:extLst>
          </p:cNvPr>
          <p:cNvSpPr txBox="1"/>
          <p:nvPr/>
        </p:nvSpPr>
        <p:spPr>
          <a:xfrm>
            <a:off x="1984341" y="3940288"/>
            <a:ext cx="6633547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3200" b="1" dirty="0" smtClean="0">
                <a:solidFill>
                  <a:srgbClr val="1C28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IZBORNI DIO (jedinstvena razina)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1C2835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447" y="295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latin typeface="Poppins"/>
              </a:rPr>
              <a:t>PRILAGODBA ISPITNE TEHNOLOGIJE</a:t>
            </a:r>
            <a:endParaRPr lang="hr-HR" sz="3600" b="1" dirty="0">
              <a:latin typeface="Poppins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774" t="6030" r="-32" b="11898"/>
          <a:stretch/>
        </p:blipFill>
        <p:spPr>
          <a:xfrm>
            <a:off x="2325190" y="1528353"/>
            <a:ext cx="6988627" cy="4781007"/>
          </a:xfrm>
          <a:prstGeom prst="rect">
            <a:avLst/>
          </a:prstGeom>
        </p:spPr>
      </p:pic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309" y="23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latin typeface="+mn-lt"/>
              </a:rPr>
              <a:t>VAŽNI DATUMI ZA PRISTUPNIKE</a:t>
            </a:r>
            <a:endParaRPr lang="hr-HR" sz="3200" b="1" dirty="0">
              <a:latin typeface="+mn-lt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1" dirty="0" smtClean="0"/>
              <a:t>PRIJAVE ISPITA DRŽAVNE MATURE:  </a:t>
            </a:r>
            <a:r>
              <a:rPr lang="hr-HR" sz="2400" b="1" dirty="0" smtClean="0">
                <a:solidFill>
                  <a:srgbClr val="FF0000"/>
                </a:solidFill>
              </a:rPr>
              <a:t>1. 12. 2025. – 15. 2. 2026.</a:t>
            </a:r>
          </a:p>
          <a:p>
            <a:pPr marL="0" indent="0">
              <a:buNone/>
            </a:pPr>
            <a:endParaRPr lang="hr-HR" sz="2400" b="1" dirty="0" smtClean="0"/>
          </a:p>
          <a:p>
            <a:r>
              <a:rPr lang="hr-HR" sz="2400" b="1" dirty="0" smtClean="0"/>
              <a:t>ZAHTJEVI ZA PRILAGODBU ISPITNE TEHNOLOGIJE:  </a:t>
            </a:r>
            <a:r>
              <a:rPr lang="hr-HR" sz="2400" b="1" dirty="0" smtClean="0">
                <a:solidFill>
                  <a:srgbClr val="FF0000"/>
                </a:solidFill>
              </a:rPr>
              <a:t>1. 12. 2025. – 21. 2. 2026.</a:t>
            </a:r>
          </a:p>
          <a:p>
            <a:pPr marL="0" indent="0">
              <a:buNone/>
            </a:pPr>
            <a:endParaRPr lang="hr-HR" sz="2400" b="1" dirty="0" smtClean="0">
              <a:solidFill>
                <a:srgbClr val="FF0000"/>
              </a:solidFill>
            </a:endParaRPr>
          </a:p>
          <a:p>
            <a:r>
              <a:rPr lang="hr-HR" sz="2400" b="1" dirty="0" smtClean="0"/>
              <a:t>NAKNADNA </a:t>
            </a:r>
            <a:r>
              <a:rPr lang="hr-HR" sz="2400" b="1" dirty="0" smtClean="0"/>
              <a:t>PRIJAVA, PROMJENA I ODJAVA ISPITA:  </a:t>
            </a:r>
            <a:r>
              <a:rPr lang="hr-HR" sz="2400" b="1" dirty="0" smtClean="0">
                <a:solidFill>
                  <a:srgbClr val="FF0000"/>
                </a:solidFill>
              </a:rPr>
              <a:t>15. 2. 2026. – 1. 5. 2026.</a:t>
            </a:r>
          </a:p>
          <a:p>
            <a:endParaRPr lang="hr-HR" sz="2400" b="1" dirty="0"/>
          </a:p>
          <a:p>
            <a:r>
              <a:rPr lang="hr-HR" sz="2400" b="1" dirty="0" smtClean="0"/>
              <a:t>UPLATA ISPITA ZA OBVEZNIKE PLAĆANJA:  </a:t>
            </a:r>
            <a:r>
              <a:rPr lang="hr-HR" sz="2400" b="1" dirty="0" smtClean="0">
                <a:solidFill>
                  <a:srgbClr val="FF0000"/>
                </a:solidFill>
              </a:rPr>
              <a:t>1. 12. 2025. – 1. 5. 2026.</a:t>
            </a:r>
          </a:p>
          <a:p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23617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GPIA - Theme 06 - Light">
      <a:dk1>
        <a:srgbClr val="B3B3B3"/>
      </a:dk1>
      <a:lt1>
        <a:srgbClr val="FFFFFF"/>
      </a:lt1>
      <a:dk2>
        <a:srgbClr val="1C2835"/>
      </a:dk2>
      <a:lt2>
        <a:srgbClr val="FFFFFF"/>
      </a:lt2>
      <a:accent1>
        <a:srgbClr val="1073A3"/>
      </a:accent1>
      <a:accent2>
        <a:srgbClr val="2DADE0"/>
      </a:accent2>
      <a:accent3>
        <a:srgbClr val="6ACEE3"/>
      </a:accent3>
      <a:accent4>
        <a:srgbClr val="61DDA8"/>
      </a:accent4>
      <a:accent5>
        <a:srgbClr val="FFD253"/>
      </a:accent5>
      <a:accent6>
        <a:srgbClr val="FF8F10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Office Theme">
  <a:themeElements>
    <a:clrScheme name="IGPIA - Theme 06 - Light">
      <a:dk1>
        <a:srgbClr val="B3B3B3"/>
      </a:dk1>
      <a:lt1>
        <a:srgbClr val="FFFFFF"/>
      </a:lt1>
      <a:dk2>
        <a:srgbClr val="1C2835"/>
      </a:dk2>
      <a:lt2>
        <a:srgbClr val="FFFFFF"/>
      </a:lt2>
      <a:accent1>
        <a:srgbClr val="1073A3"/>
      </a:accent1>
      <a:accent2>
        <a:srgbClr val="2DADE0"/>
      </a:accent2>
      <a:accent3>
        <a:srgbClr val="6ACEE3"/>
      </a:accent3>
      <a:accent4>
        <a:srgbClr val="61DDA8"/>
      </a:accent4>
      <a:accent5>
        <a:srgbClr val="FFD253"/>
      </a:accent5>
      <a:accent6>
        <a:srgbClr val="FF8F10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2_Office Theme">
  <a:themeElements>
    <a:clrScheme name="IGPIA - Theme 06 - Light">
      <a:dk1>
        <a:srgbClr val="B3B3B3"/>
      </a:dk1>
      <a:lt1>
        <a:srgbClr val="FFFFFF"/>
      </a:lt1>
      <a:dk2>
        <a:srgbClr val="1C2835"/>
      </a:dk2>
      <a:lt2>
        <a:srgbClr val="FFFFFF"/>
      </a:lt2>
      <a:accent1>
        <a:srgbClr val="1073A3"/>
      </a:accent1>
      <a:accent2>
        <a:srgbClr val="2DADE0"/>
      </a:accent2>
      <a:accent3>
        <a:srgbClr val="6ACEE3"/>
      </a:accent3>
      <a:accent4>
        <a:srgbClr val="61DDA8"/>
      </a:accent4>
      <a:accent5>
        <a:srgbClr val="FFD253"/>
      </a:accent5>
      <a:accent6>
        <a:srgbClr val="FF8F10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361</Words>
  <Application>Microsoft Office PowerPoint</Application>
  <PresentationFormat>Široki zaslon</PresentationFormat>
  <Paragraphs>77</Paragraphs>
  <Slides>13</Slides>
  <Notes>2</Notes>
  <HiddenSlides>0</HiddenSlides>
  <MMClips>11</MMClips>
  <ScaleCrop>false</ScaleCrop>
  <HeadingPairs>
    <vt:vector size="8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4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Lato Light</vt:lpstr>
      <vt:lpstr>League Spartan</vt:lpstr>
      <vt:lpstr>Mukta ExtraLight</vt:lpstr>
      <vt:lpstr>Open Sans Light</vt:lpstr>
      <vt:lpstr>Poppins</vt:lpstr>
      <vt:lpstr>Poppins Medium</vt:lpstr>
      <vt:lpstr>Tema sustava Office</vt:lpstr>
      <vt:lpstr>Office Theme</vt:lpstr>
      <vt:lpstr>1_Office Theme</vt:lpstr>
      <vt:lpstr>2_Office Theme</vt:lpstr>
      <vt:lpstr>Dokument</vt:lpstr>
      <vt:lpstr>PowerPoint prezentacija</vt:lpstr>
      <vt:lpstr>DRŽAVNA MATURA</vt:lpstr>
      <vt:lpstr>IZDVOJENI DOKUMENTI</vt:lpstr>
      <vt:lpstr>ISPITNI KATALOZI</vt:lpstr>
      <vt:lpstr>ŠKOLA – TKO JE ODGOVORAN?</vt:lpstr>
      <vt:lpstr>DRŽAVNA MATURA GIMNAZIJE I STRUKOVNE ŠKOLE</vt:lpstr>
      <vt:lpstr>PowerPoint prezentacija</vt:lpstr>
      <vt:lpstr>PRILAGODBA ISPITNE TEHNOLOGIJE</vt:lpstr>
      <vt:lpstr>VAŽNI DATUMI ZA PRISTUPNIKE</vt:lpstr>
      <vt:lpstr>VAŽNI DATUMI ZA PRISTUPNIKE</vt:lpstr>
      <vt:lpstr>PowerPoint prezentacija</vt:lpstr>
      <vt:lpstr>KALENDAR I VREMENIK PROVEDBE ISPITA PRVI (LJETNI) ROK 2025./2026.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Slavica Falamić</dc:creator>
  <cp:lastModifiedBy>Slavica Falamić</cp:lastModifiedBy>
  <cp:revision>101</cp:revision>
  <dcterms:created xsi:type="dcterms:W3CDTF">2020-11-29T10:36:54Z</dcterms:created>
  <dcterms:modified xsi:type="dcterms:W3CDTF">2026-01-23T20:27:28Z</dcterms:modified>
</cp:coreProperties>
</file>